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5" r:id="rId1"/>
  </p:sldMasterIdLst>
  <p:notesMasterIdLst>
    <p:notesMasterId r:id="rId2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80" r:id="rId18"/>
    <p:sldId id="281" r:id="rId19"/>
    <p:sldId id="282" r:id="rId20"/>
    <p:sldId id="284" r:id="rId21"/>
    <p:sldId id="285" r:id="rId22"/>
    <p:sldId id="286" r:id="rId23"/>
    <p:sldId id="287" r:id="rId24"/>
    <p:sldId id="288" r:id="rId25"/>
  </p:sldIdLst>
  <p:sldSz cx="9144000" cy="6858000" type="screen4x3"/>
  <p:notesSz cx="6858000" cy="9144000"/>
  <p:embeddedFontLst>
    <p:embeddedFont>
      <p:font typeface="Calibri" panose="020F050202020403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Merriweather Sans" panose="020B0604020202020204" charset="0"/>
      <p:regular r:id="rId35"/>
      <p:bold r:id="rId36"/>
      <p:italic r:id="rId37"/>
      <p:boldItalic r:id="rId38"/>
    </p:embeddedFont>
    <p:embeddedFont>
      <p:font typeface="Roboto"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126DAD-61B1-424D-9A54-5F0FDD9814F7}">
  <a:tblStyle styleId="{1B126DAD-61B1-424D-9A54-5F0FDD9814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D2A58A-5060-44F1-8C5B-FCB3B71621F6}"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82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ocalhost:8080/"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arthengine.googleapis.com/v1alpha/projects/earthengine-legacy/value:compute?prettyPrint=false&amp;alt=js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5e6cc63c3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58" name="Google Shape;58;g85e6cc63c3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e045d4444_4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e045d4444_4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Will [1:00] [1:08 timed]</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As we’ve alluded to, there is no easily accessible source-of-truth of irrigation at 30m resolution, so we had to be more creative with our model evaluation methodology. To help us evaluate our model’s performance, we pursued four different approaches.</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First: We conducted an expert user study with two UC Berkeley environmental science researchers and professors-- Lorenzo Rosa and Manuela Girotto-- who gave us some positive feedback about our model results and package design. </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Second: We made use of a crowdsourced irrigation dataset from Croplands.org to compare our model predictions against, and selected points from a geo-diverse sample around the globe.</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Third: We compared our model’s irrigation predictions against a few cases from GFSAD30’s Irrigation dataset in India and Australia. For this, we also used the Croplands.org crowdsourced data to act as the source of truth to compare our model’s accuracy against GFSAD30’s. </a:t>
            </a:r>
            <a:endParaRPr>
              <a:solidFill>
                <a:srgbClr val="222222"/>
              </a:solidFill>
              <a:highlight>
                <a:srgbClr val="FFFFFF"/>
              </a:highlight>
            </a:endParaRPr>
          </a:p>
          <a:p>
            <a:pPr marL="0" lvl="0" indent="0" algn="l" rtl="0">
              <a:lnSpc>
                <a:spcPct val="115000"/>
              </a:lnSpc>
              <a:spcBef>
                <a:spcPts val="1200"/>
              </a:spcBef>
              <a:spcAft>
                <a:spcPts val="1200"/>
              </a:spcAft>
              <a:buNone/>
            </a:pPr>
            <a:r>
              <a:rPr lang="en-US">
                <a:solidFill>
                  <a:srgbClr val="222222"/>
                </a:solidFill>
                <a:highlight>
                  <a:srgbClr val="FFFFFF"/>
                </a:highlight>
              </a:rPr>
              <a:t>Fourth: We’ve created a custom metric to evaluate the consistency of our model’s output. We test consistency for a given input region by creating 9 new phase-shifted input regions. Of the points that overlap with these slightly shifted regions, we test how often our model makes the same irrigation predictions. </a:t>
            </a:r>
            <a:endParaRPr sz="1500" b="1">
              <a:latin typeface="Arial"/>
              <a:ea typeface="Arial"/>
              <a:cs typeface="Arial"/>
              <a:sym typeface="Arial"/>
            </a:endParaRPr>
          </a:p>
        </p:txBody>
      </p:sp>
      <p:sp>
        <p:nvSpPr>
          <p:cNvPr id="178" name="Google Shape;178;g8e045d4444_4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e045d444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e045d444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Will [0:30] [0:23 timed] </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For the case study with crowdsourced irrigation data, we sampled 25 points from this dataset to compare our model’s predictions against. We made sure that the coordinates we sampled were from a diverse range of geolocations and countries. The results of this case study were very promising, as our model correctly predicted the irrigation status of 23 out of 25 coordinates.  This result is great, although we must keep in mind the small sample size of this case study.</a:t>
            </a:r>
            <a:endParaRPr>
              <a:solidFill>
                <a:srgbClr val="222222"/>
              </a:solidFill>
              <a:highlight>
                <a:srgbClr val="FFFFFF"/>
              </a:highlight>
            </a:endParaRPr>
          </a:p>
          <a:p>
            <a:pPr marL="0" lvl="0" indent="0" algn="l" rtl="0">
              <a:lnSpc>
                <a:spcPct val="115000"/>
              </a:lnSpc>
              <a:spcBef>
                <a:spcPts val="1200"/>
              </a:spcBef>
              <a:spcAft>
                <a:spcPts val="1200"/>
              </a:spcAft>
              <a:buNone/>
            </a:pPr>
            <a:endParaRPr>
              <a:solidFill>
                <a:srgbClr val="222222"/>
              </a:solidFill>
              <a:highlight>
                <a:srgbClr val="FFFFFF"/>
              </a:highlight>
            </a:endParaRPr>
          </a:p>
        </p:txBody>
      </p:sp>
      <p:sp>
        <p:nvSpPr>
          <p:cNvPr id="199" name="Google Shape;199;g8e045d444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d0782971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d0782971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000000"/>
                </a:solidFill>
              </a:rPr>
              <a:t>MATT [0:30]</a:t>
            </a:r>
            <a:endParaRPr>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000000"/>
                </a:solidFill>
              </a:rPr>
              <a:t>The next course of evaluation is 10 select localized points for which we have both a crowd-sourced label and a 30 meter GFSAD label. This gives us the information we need to evaluate our model (far right column) relative to the GFSAD model (2nd from the right).</a:t>
            </a:r>
            <a:endParaRPr>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000000"/>
                </a:solidFill>
              </a:rPr>
              <a:t>Despite known precipitation data issues in this region that we believe are causing misclassification, we accurately classify 7 of the 10 points vs the 8 of 10 from GFSAD. </a:t>
            </a:r>
            <a:endParaRPr>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000000"/>
                </a:solidFill>
              </a:rPr>
              <a:t>Honestly, with such small sample size, we aren’t hanging our hats on any accuracy figure, but taken in conjunction with the prior slide, we feel pretty good about the performance of the model.</a:t>
            </a:r>
            <a:endParaRPr>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000000"/>
                </a:solidFill>
              </a:rPr>
              <a:t>NEXT SLIDE</a:t>
            </a:r>
            <a:endParaRPr>
              <a:solidFill>
                <a:srgbClr val="000000"/>
              </a:solidFill>
            </a:endParaRPr>
          </a:p>
          <a:p>
            <a:pPr marL="0" lvl="0" indent="0" algn="l" rtl="0">
              <a:lnSpc>
                <a:spcPct val="115000"/>
              </a:lnSpc>
              <a:spcBef>
                <a:spcPts val="1200"/>
              </a:spcBef>
              <a:spcAft>
                <a:spcPts val="0"/>
              </a:spcAft>
              <a:buClr>
                <a:schemeClr val="dk1"/>
              </a:buClr>
              <a:buSzPts val="1100"/>
              <a:buFont typeface="Arial"/>
              <a:buNone/>
            </a:pPr>
            <a:endParaRPr>
              <a:solidFill>
                <a:srgbClr val="000000"/>
              </a:solidFill>
            </a:endParaRPr>
          </a:p>
          <a:p>
            <a:pPr marL="0" lvl="0" indent="0" algn="l" rtl="0">
              <a:lnSpc>
                <a:spcPct val="115000"/>
              </a:lnSpc>
              <a:spcBef>
                <a:spcPts val="1200"/>
              </a:spcBef>
              <a:spcAft>
                <a:spcPts val="1200"/>
              </a:spcAft>
              <a:buClr>
                <a:schemeClr val="dk1"/>
              </a:buClr>
              <a:buSzPts val="1100"/>
              <a:buFont typeface="Arial"/>
              <a:buNone/>
            </a:pPr>
            <a:r>
              <a:rPr lang="en-US">
                <a:solidFill>
                  <a:srgbClr val="000000"/>
                </a:solidFill>
              </a:rPr>
              <a:t>////The key takeaway is less the number (because our sample size is 10), but more the fact that our model (irrigation30) really is performing right on par with what we would feel is a good baseline. The model ‘error’ that we do have is due to the static heuristic limits. This is a known limitation of the techniques we have chosen, but areas of potential future research.</a:t>
            </a:r>
            <a:endParaRPr>
              <a:solidFill>
                <a:srgbClr val="000000"/>
              </a:solidFill>
            </a:endParaRPr>
          </a:p>
        </p:txBody>
      </p:sp>
      <p:sp>
        <p:nvSpPr>
          <p:cNvPr id="207" name="Google Shape;207;g8d0782971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e9c8da6cb_0_3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e9c8da6cb_0_3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000000"/>
                </a:solidFill>
              </a:rPr>
              <a:t>MATT [0:30]</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The results of our consistency evaluation methodology are shown. Again, the idea here is to perturb the input area in each direction and observe the model output changes.</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The overall average consistency is a solid 97%, but I call out a couple of our lower-performing areas specifically just to double-click into what’s going on there. As we dug deeper into Ukraine and Saudi Arabia, we noticed that the model is getting confused by different irrigation patterns (possibly broken pivots) and areas growing multiple crops. Each of these creates some unexpected noise in the NDVI signatures, but ultimately, the model is very consistent in its output results which is a positive sign.</a:t>
            </a:r>
            <a:endParaRPr>
              <a:solidFill>
                <a:srgbClr val="000000"/>
              </a:solidFill>
            </a:endParaRPr>
          </a:p>
          <a:p>
            <a:pPr marL="0" lvl="0" indent="0" algn="l" rtl="0">
              <a:lnSpc>
                <a:spcPct val="115000"/>
              </a:lnSpc>
              <a:spcBef>
                <a:spcPts val="1200"/>
              </a:spcBef>
              <a:spcAft>
                <a:spcPts val="1200"/>
              </a:spcAft>
              <a:buClr>
                <a:schemeClr val="dk1"/>
              </a:buClr>
              <a:buSzPts val="1100"/>
              <a:buFont typeface="Arial"/>
              <a:buNone/>
            </a:pPr>
            <a:r>
              <a:rPr lang="en-US">
                <a:solidFill>
                  <a:srgbClr val="000000"/>
                </a:solidFill>
              </a:rPr>
              <a:t>Next slide</a:t>
            </a:r>
            <a:endParaRPr>
              <a:solidFill>
                <a:srgbClr val="000000"/>
              </a:solidFill>
            </a:endParaRPr>
          </a:p>
        </p:txBody>
      </p:sp>
      <p:sp>
        <p:nvSpPr>
          <p:cNvPr id="222" name="Google Shape;222;g8e9c8da6cb_0_3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e9c8da6cb_0_3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e9c8da6cb_0_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Adam [2:46]</a:t>
            </a:r>
            <a:endParaRPr>
              <a:solidFill>
                <a:srgbClr val="222222"/>
              </a:solidFill>
              <a:highlight>
                <a:srgbClr val="FFFFFF"/>
              </a:highlight>
            </a:endParaRPr>
          </a:p>
          <a:p>
            <a:pPr marL="0" lvl="0" indent="0" algn="l" rtl="0">
              <a:lnSpc>
                <a:spcPct val="115000"/>
              </a:lnSpc>
              <a:spcBef>
                <a:spcPts val="1200"/>
              </a:spcBef>
              <a:spcAft>
                <a:spcPts val="1200"/>
              </a:spcAft>
              <a:buNone/>
            </a:pPr>
            <a:r>
              <a:rPr lang="en-US">
                <a:solidFill>
                  <a:srgbClr val="222222"/>
                </a:solidFill>
                <a:highlight>
                  <a:srgbClr val="FFFFFF"/>
                </a:highlight>
              </a:rPr>
              <a:t>And now we’ll show a quick demo of how the Python package works</a:t>
            </a:r>
            <a:endParaRPr>
              <a:solidFill>
                <a:srgbClr val="222222"/>
              </a:solidFill>
              <a:highlight>
                <a:srgbClr val="FFFFFF"/>
              </a:highlight>
            </a:endParaRPr>
          </a:p>
        </p:txBody>
      </p:sp>
      <p:sp>
        <p:nvSpPr>
          <p:cNvPr id="239" name="Google Shape;239;g8e9c8da6cb_0_3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e9c8da6cb_0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e9c8da6cb_0_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Will [0:30] [0:41 timed]</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As for future work to continue this project, the next step would be to get query-able access to GFSAD30’s new Irrigation dataset, which, although is limited to certain geolocations, would allow us to conduct more model evaluation at a larger scale and even open up new doors for new model development.</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We could also pursue more complex versions of our heuristic model so that the thresholds for NDVI and precipitation can change depending on known crop-types and weather patterns in different geolocations.</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Next, we could investigate new ways to increase the max region size limit of our package, for example by splitting larger regions into smaller regions and running inferences in parallel.</a:t>
            </a:r>
            <a:endParaRPr>
              <a:solidFill>
                <a:srgbClr val="222222"/>
              </a:solidFill>
              <a:highlight>
                <a:srgbClr val="FFFFFF"/>
              </a:highlight>
            </a:endParaRPr>
          </a:p>
          <a:p>
            <a:pPr marL="0" lvl="0" indent="0" algn="l" rtl="0">
              <a:lnSpc>
                <a:spcPct val="115000"/>
              </a:lnSpc>
              <a:spcBef>
                <a:spcPts val="1200"/>
              </a:spcBef>
              <a:spcAft>
                <a:spcPts val="1200"/>
              </a:spcAft>
              <a:buNone/>
            </a:pPr>
            <a:r>
              <a:rPr lang="en-US">
                <a:solidFill>
                  <a:srgbClr val="222222"/>
                </a:solidFill>
                <a:highlight>
                  <a:srgbClr val="FFFFFF"/>
                </a:highlight>
              </a:rPr>
              <a:t>And lastly, we could also pursue alternatives to GEE to circumvent the compute limitations.</a:t>
            </a:r>
            <a:endParaRPr>
              <a:solidFill>
                <a:srgbClr val="222222"/>
              </a:solidFill>
              <a:highlight>
                <a:srgbClr val="FFFFFF"/>
              </a:highlight>
            </a:endParaRPr>
          </a:p>
        </p:txBody>
      </p:sp>
      <p:sp>
        <p:nvSpPr>
          <p:cNvPr id="246" name="Google Shape;246;g8e9c8da6cb_0_3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b130adb12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b130adb12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WILL [0:09]</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You can learn more about our project and our Python package on our website. The URL is listed here as well as Berkeley’s Capstone Summer 2020 website. </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a:t>
            </a: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a:solidFill>
                <a:srgbClr val="222222"/>
              </a:solidFill>
              <a:highlight>
                <a:srgbClr val="FFFFFF"/>
              </a:highlight>
            </a:endParaRPr>
          </a:p>
          <a:p>
            <a:pPr marL="0" lvl="0" indent="0" algn="l" rtl="0">
              <a:lnSpc>
                <a:spcPct val="115000"/>
              </a:lnSpc>
              <a:spcBef>
                <a:spcPts val="1200"/>
              </a:spcBef>
              <a:spcAft>
                <a:spcPts val="1200"/>
              </a:spcAft>
              <a:buNone/>
            </a:pPr>
            <a:endParaRPr>
              <a:solidFill>
                <a:srgbClr val="222222"/>
              </a:solidFill>
              <a:highlight>
                <a:srgbClr val="FFFFFF"/>
              </a:highlight>
            </a:endParaRPr>
          </a:p>
        </p:txBody>
      </p:sp>
      <p:sp>
        <p:nvSpPr>
          <p:cNvPr id="253" name="Google Shape;253;g8b130adb12_0_1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e9c8da6cb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e9c8da6cb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WILL [10s]</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1A1A1A"/>
                </a:solidFill>
                <a:highlight>
                  <a:srgbClr val="FFFFFF"/>
                </a:highlight>
              </a:rPr>
              <a:t>And that concludes our presentation and we will open it up to Q&amp;A</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a:t>
            </a: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a:solidFill>
                <a:srgbClr val="222222"/>
              </a:solidFill>
              <a:highlight>
                <a:srgbClr val="FFFFFF"/>
              </a:highlight>
            </a:endParaRPr>
          </a:p>
          <a:p>
            <a:pPr marL="0" lvl="0" indent="0" algn="l" rtl="0">
              <a:lnSpc>
                <a:spcPct val="115000"/>
              </a:lnSpc>
              <a:spcBef>
                <a:spcPts val="1200"/>
              </a:spcBef>
              <a:spcAft>
                <a:spcPts val="1200"/>
              </a:spcAft>
              <a:buNone/>
            </a:pPr>
            <a:endParaRPr>
              <a:solidFill>
                <a:srgbClr val="222222"/>
              </a:solidFill>
              <a:highlight>
                <a:srgbClr val="FFFFFF"/>
              </a:highlight>
            </a:endParaRPr>
          </a:p>
        </p:txBody>
      </p:sp>
      <p:sp>
        <p:nvSpPr>
          <p:cNvPr id="310" name="Google Shape;310;g8e9c8da6cb_0_1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e9c8da6cb_0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e9c8da6cb_0_3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Will [0:30]</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For our first evaluation method, we conducted a user study with two environmental science researchers from Berkeley to help us get feedback about our model results and package design.</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We set out to get feedback on two versions of our model using a small set of test cases that we curated from around the globe. The first model, called the “2-cluster” design, makes a major model assumption that will always label one cluster as irrigated and the other cluster as rainfed. The second model eliminates the need for this assumption, because this model labels irrigation for each cluster on a monthly basis using a heuristic with NDVI and precipitation. </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Ultimately we had strong positive feedback for both models, although the second model, which ended up being our final model, showed the best results. One researcher noticed that the first model doesn’t detect multi-cropping very well, in other words, this model doesn’t help us detect when more than one crop is grown and irrigated at different times of year. </a:t>
            </a:r>
            <a:endParaRPr>
              <a:solidFill>
                <a:srgbClr val="222222"/>
              </a:solidFill>
              <a:highlight>
                <a:srgbClr val="FFFFFF"/>
              </a:highlight>
            </a:endParaRPr>
          </a:p>
          <a:p>
            <a:pPr marL="0" lvl="0" indent="0" algn="l" rtl="0">
              <a:lnSpc>
                <a:spcPct val="115000"/>
              </a:lnSpc>
              <a:spcBef>
                <a:spcPts val="1200"/>
              </a:spcBef>
              <a:spcAft>
                <a:spcPts val="0"/>
              </a:spcAft>
              <a:buNone/>
            </a:pP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a:solidFill>
                <a:srgbClr val="222222"/>
              </a:solidFill>
              <a:highlight>
                <a:srgbClr val="FFFFFF"/>
              </a:highlight>
            </a:endParaRPr>
          </a:p>
          <a:p>
            <a:pPr marL="0" lvl="0" indent="0" algn="l" rtl="0">
              <a:lnSpc>
                <a:spcPct val="115000"/>
              </a:lnSpc>
              <a:spcBef>
                <a:spcPts val="1200"/>
              </a:spcBef>
              <a:spcAft>
                <a:spcPts val="1200"/>
              </a:spcAft>
              <a:buNone/>
            </a:pPr>
            <a:endParaRPr>
              <a:solidFill>
                <a:srgbClr val="222222"/>
              </a:solidFill>
              <a:highlight>
                <a:srgbClr val="FFFFFF"/>
              </a:highlight>
            </a:endParaRPr>
          </a:p>
        </p:txBody>
      </p:sp>
      <p:sp>
        <p:nvSpPr>
          <p:cNvPr id="316" name="Google Shape;316;g8e9c8da6cb_0_3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b130adb12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b130adb12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WILL [0:30] → SHORTEN TO 15sec</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Given the compute complexity of generating a global dataset of irrigation at our 30m resolution, we opted instead to create a Python package called “Irrigation30.” This Python package enables researchers to </a:t>
            </a:r>
            <a:r>
              <a:rPr lang="en-US" sz="1100">
                <a:latin typeface="Arial"/>
                <a:ea typeface="Arial"/>
                <a:cs typeface="Arial"/>
                <a:sym typeface="Arial"/>
              </a:rPr>
              <a:t>generate and visualize irrigation predictions at 30m resolution for small regions at a time using Google Earth Engine</a:t>
            </a:r>
            <a:r>
              <a:rPr lang="en-US">
                <a:solidFill>
                  <a:srgbClr val="222222"/>
                </a:solidFill>
                <a:highlight>
                  <a:srgbClr val="FFFFFF"/>
                </a:highlight>
              </a:rPr>
              <a:t>. We published this package to the Python Package Index, so anyone can simply install the package with pip in their terminal. </a:t>
            </a:r>
            <a:endParaRPr>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rgbClr val="FFFFFF"/>
                </a:highlight>
              </a:rPr>
              <a:t>We’ll go over more details about what’s possible with this package and how to use it in our demo towards the end of the presentation.</a:t>
            </a:r>
            <a:endParaRPr>
              <a:solidFill>
                <a:srgbClr val="222222"/>
              </a:solidFill>
              <a:highlight>
                <a:srgbClr val="FFFFFF"/>
              </a:highlight>
            </a:endParaRPr>
          </a:p>
          <a:p>
            <a:pPr marL="0" lvl="0" indent="0" algn="l" rtl="0">
              <a:spcBef>
                <a:spcPts val="1200"/>
              </a:spcBef>
              <a:spcAft>
                <a:spcPts val="0"/>
              </a:spcAft>
              <a:buClr>
                <a:schemeClr val="dk1"/>
              </a:buClr>
              <a:buSzPts val="1100"/>
              <a:buFont typeface="Arial"/>
              <a:buNone/>
            </a:pPr>
            <a:r>
              <a:rPr lang="en-US">
                <a:solidFill>
                  <a:srgbClr val="222222"/>
                </a:solidFill>
                <a:highlight>
                  <a:srgbClr val="FFFFFF"/>
                </a:highlight>
              </a:rPr>
              <a:t>===</a:t>
            </a:r>
            <a:endParaRPr>
              <a:solidFill>
                <a:srgbClr val="222222"/>
              </a:solidFill>
              <a:highlight>
                <a:srgbClr val="FFFFFF"/>
              </a:highlight>
            </a:endParaRPr>
          </a:p>
          <a:p>
            <a:pPr marL="0" lvl="0" indent="0" algn="l" rtl="0">
              <a:lnSpc>
                <a:spcPct val="115000"/>
              </a:lnSpc>
              <a:spcBef>
                <a:spcPts val="1200"/>
              </a:spcBef>
              <a:spcAft>
                <a:spcPts val="1200"/>
              </a:spcAft>
              <a:buNone/>
            </a:pPr>
            <a:endParaRPr>
              <a:solidFill>
                <a:srgbClr val="222222"/>
              </a:solidFill>
              <a:highlight>
                <a:srgbClr val="FFFFFF"/>
              </a:highlight>
            </a:endParaRPr>
          </a:p>
        </p:txBody>
      </p:sp>
      <p:sp>
        <p:nvSpPr>
          <p:cNvPr id="323" name="Google Shape;323;g8b130adb12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07d03d712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907d03d712_0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000000"/>
                </a:solidFill>
              </a:rPr>
              <a:t>MATT  [1:15] // now 1:40  [1:23s]</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Welcome everyone -- we’re the Hi-Resolution Irrigation Detection Team!</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We have been very fortunate this term to work directly with the world-class environmental science department at Berkeley, specifically </a:t>
            </a:r>
            <a:r>
              <a:rPr lang="en-US"/>
              <a:t>professor Paolo D'Odorico, Drs. Lorenzo Rosa, and Manuela Girotto (Gee-Roto)</a:t>
            </a:r>
            <a:r>
              <a:rPr lang="en-US">
                <a:solidFill>
                  <a:srgbClr val="000000"/>
                </a:solidFill>
              </a:rPr>
              <a:t> to help us with this globally-impactful project.</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Our aim is to push the frontier of knowledge of global irrigation. This is important for a number of applications..</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For example, </a:t>
            </a:r>
            <a:endParaRPr>
              <a:solidFill>
                <a:srgbClr val="000000"/>
              </a:solidFill>
            </a:endParaRPr>
          </a:p>
          <a:p>
            <a:pPr marL="457200" lvl="0" indent="-317500" algn="l" rtl="0">
              <a:lnSpc>
                <a:spcPct val="115000"/>
              </a:lnSpc>
              <a:spcBef>
                <a:spcPts val="1200"/>
              </a:spcBef>
              <a:spcAft>
                <a:spcPts val="0"/>
              </a:spcAft>
              <a:buClr>
                <a:srgbClr val="000000"/>
              </a:buClr>
              <a:buSzPts val="1400"/>
              <a:buChar char="●"/>
            </a:pPr>
            <a:r>
              <a:rPr lang="en-US">
                <a:solidFill>
                  <a:srgbClr val="000000"/>
                </a:solidFill>
              </a:rPr>
              <a:t>From a public policy standpoint, irrigation data can help with monitoring and ensuring sustainable water usage</a:t>
            </a:r>
            <a:endParaRPr>
              <a:solidFill>
                <a:srgbClr val="000000"/>
              </a:solidFill>
            </a:endParaRPr>
          </a:p>
          <a:p>
            <a:pPr marL="457200" lvl="0" indent="-317500" algn="l" rtl="0">
              <a:lnSpc>
                <a:spcPct val="115000"/>
              </a:lnSpc>
              <a:spcBef>
                <a:spcPts val="0"/>
              </a:spcBef>
              <a:spcAft>
                <a:spcPts val="0"/>
              </a:spcAft>
              <a:buClr>
                <a:srgbClr val="000000"/>
              </a:buClr>
              <a:buSzPts val="1400"/>
              <a:buChar char="●"/>
            </a:pPr>
            <a:r>
              <a:rPr lang="en-US">
                <a:solidFill>
                  <a:srgbClr val="000000"/>
                </a:solidFill>
              </a:rPr>
              <a:t>The data can also be used to determine water rights laws for things like properly valuing the price of water</a:t>
            </a:r>
            <a:endParaRPr>
              <a:solidFill>
                <a:srgbClr val="000000"/>
              </a:solidFill>
            </a:endParaRPr>
          </a:p>
          <a:p>
            <a:pPr marL="457200" lvl="0" indent="-317500" algn="l" rtl="0">
              <a:lnSpc>
                <a:spcPct val="115000"/>
              </a:lnSpc>
              <a:spcBef>
                <a:spcPts val="0"/>
              </a:spcBef>
              <a:spcAft>
                <a:spcPts val="0"/>
              </a:spcAft>
              <a:buClr>
                <a:srgbClr val="000000"/>
              </a:buClr>
              <a:buSzPts val="1400"/>
              <a:buChar char="●"/>
            </a:pPr>
            <a:r>
              <a:rPr lang="en-US"/>
              <a:t>Additionally, irrigation can impact weather, precipitation, and temperature, and can have an impact on climate change</a:t>
            </a:r>
            <a:endParaRPr/>
          </a:p>
          <a:p>
            <a:pPr marL="0" lvl="0" indent="0" algn="l" rtl="0">
              <a:lnSpc>
                <a:spcPct val="115000"/>
              </a:lnSpc>
              <a:spcBef>
                <a:spcPts val="1200"/>
              </a:spcBef>
              <a:spcAft>
                <a:spcPts val="0"/>
              </a:spcAft>
              <a:buNone/>
            </a:pPr>
            <a:r>
              <a:rPr lang="en-US">
                <a:solidFill>
                  <a:srgbClr val="000000"/>
                </a:solidFill>
              </a:rPr>
              <a:t>The current data on irrigation has issues. The source of truth (coming primarily from data captured sporadically by countries) is out of date, unreliable, and at a lower resolution than what researchers would like.</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Our objective with this project is to create a tool to generate very high resolution maps on what is irrigated / not irrigated. </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*CLICK* </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To get a feel for the resolution, the image at the top (red quadrants) is roughly the resolution available today. </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*CLICK* </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What we have developed is shown within the yellow breakout - the purple boxes are roughly our output resolution (30m).</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At this higher resolution, researchers can start to be more precise about their understanding of the nature of the problem and create and track solutions.</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Next slide</a:t>
            </a:r>
            <a:endParaRPr>
              <a:solidFill>
                <a:srgbClr val="000000"/>
              </a:solidFill>
            </a:endParaRPr>
          </a:p>
          <a:p>
            <a:pPr marL="0" lvl="0" indent="0" algn="l" rtl="0">
              <a:lnSpc>
                <a:spcPct val="115000"/>
              </a:lnSpc>
              <a:spcBef>
                <a:spcPts val="1200"/>
              </a:spcBef>
              <a:spcAft>
                <a:spcPts val="1200"/>
              </a:spcAft>
              <a:buNone/>
            </a:pPr>
            <a:endParaRPr>
              <a:solidFill>
                <a:srgbClr val="000000"/>
              </a:solidFill>
            </a:endParaRPr>
          </a:p>
        </p:txBody>
      </p:sp>
      <p:sp>
        <p:nvSpPr>
          <p:cNvPr id="65" name="Google Shape;65;g907d03d712_0_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e9c8da6cb_0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e9c8da6cb_0_1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ANGELA</a:t>
            </a: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rgbClr val="FFFFFF"/>
                </a:highlight>
              </a:rPr>
              <a:t>In this slide, I will talk through the first approach of labeling the clusters, machine learning approach. In order for our model to be generalizable to the entire world, we have to sample the data globally. During the sampling process, we made sure our data was representative as well as balanced. We sampled data points by country and stratified it based on country size. We also stratified based on the label so that we have approximately the same number of data points for irrigated and rainfed cropland. In the end, we got approximately 5k points for each category. </a:t>
            </a: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rgbClr val="FFFFFF"/>
                </a:highlight>
              </a:rPr>
              <a:t>Then we pulled monthly NDVI data as well as monthly climate data and modeled them against the ground truth GFSAD1000. You may wonder why don’t we just use this approach to build the entire model and why do we even bother to do the clustering first. This is because our data sources have inconsistent resolution as Matt and Adam mentioned earlier.</a:t>
            </a: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rgbClr val="FFFFFF"/>
                </a:highlight>
              </a:rPr>
              <a:t>Despite this limitation, we still wanted to test whether we could get any value out of this model, such as whether we are able to label clusters using this method. </a:t>
            </a: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rgbClr val="FFFFFF"/>
                </a:highlight>
              </a:rPr>
              <a:t>The rest of our supervised modelling is fairly standard. Basically, we split the data, standardize the features, build the models on the training set and evaluate them on the validation set.</a:t>
            </a:r>
            <a:r>
              <a:rPr lang="en-US">
                <a:latin typeface="Arial"/>
                <a:ea typeface="Arial"/>
                <a:cs typeface="Arial"/>
                <a:sym typeface="Arial"/>
              </a:rPr>
              <a:t> We plan to sample more data for the test set.</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rgbClr val="FFFFFF"/>
                </a:highlight>
              </a:rPr>
              <a:t>The four model types we tried are Random Forest, GBM, LSTM, and Logistic Regression. Most of these models had validation accuracy of 70%. </a:t>
            </a:r>
            <a:endParaRPr>
              <a:solidFill>
                <a:srgbClr val="222222"/>
              </a:solidFill>
              <a:highlight>
                <a:srgbClr val="FFFFFF"/>
              </a:highlight>
            </a:endParaRPr>
          </a:p>
          <a:p>
            <a:pPr marL="0" lvl="0" indent="0" algn="l" rtl="0">
              <a:lnSpc>
                <a:spcPct val="115000"/>
              </a:lnSpc>
              <a:spcBef>
                <a:spcPts val="1200"/>
              </a:spcBef>
              <a:spcAft>
                <a:spcPts val="0"/>
              </a:spcAft>
              <a:buNone/>
            </a:pPr>
            <a:endParaRPr>
              <a:solidFill>
                <a:srgbClr val="222222"/>
              </a:solidFill>
              <a:highlight>
                <a:srgbClr val="FFFFFF"/>
              </a:highlight>
            </a:endParaRPr>
          </a:p>
        </p:txBody>
      </p:sp>
      <p:sp>
        <p:nvSpPr>
          <p:cNvPr id="340" name="Google Shape;340;g8e9c8da6cb_0_1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ef926bbb7_0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ef926bbb7_0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a:solidFill>
                <a:srgbClr val="222222"/>
              </a:solidFill>
              <a:highlight>
                <a:srgbClr val="FFFFFF"/>
              </a:highlight>
            </a:endParaRPr>
          </a:p>
        </p:txBody>
      </p:sp>
      <p:sp>
        <p:nvSpPr>
          <p:cNvPr id="351" name="Google Shape;351;g8ef926bbb7_0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e9c8da6cb_0_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e9c8da6cb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ANGELA</a:t>
            </a: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rgbClr val="FFFFFF"/>
                </a:highlight>
              </a:rPr>
              <a:t>For the test run of the pipeline on a 10 km by 10 km square in India, Similarity model is superior in labeling the clusters, and in this slide, I will show our final model output for the test run. We started with two images (GFSAD30 and GFSAD1000). One thing we discovered is that the two images are not consistent. The green area in GFSAD1000 here is labeled as rainfed cropland but is labeled as non-cropland in GFSAD30. Based on the satellite image, GFSAD30 is more accurate in this case.  </a:t>
            </a:r>
            <a:endParaRPr>
              <a:solidFill>
                <a:srgbClr val="222222"/>
              </a:solidFill>
              <a:highlight>
                <a:srgbClr val="FFFFFF"/>
              </a:highlight>
            </a:endParaRPr>
          </a:p>
          <a:p>
            <a:pPr marL="0" lvl="0" indent="0" algn="l" rtl="0">
              <a:lnSpc>
                <a:spcPct val="115000"/>
              </a:lnSpc>
              <a:spcBef>
                <a:spcPts val="1200"/>
              </a:spcBef>
              <a:spcAft>
                <a:spcPts val="1200"/>
              </a:spcAft>
              <a:buNone/>
            </a:pPr>
            <a:r>
              <a:rPr lang="en-US">
                <a:solidFill>
                  <a:srgbClr val="222222"/>
                </a:solidFill>
                <a:highlight>
                  <a:srgbClr val="FFFFFF"/>
                </a:highlight>
              </a:rPr>
              <a:t>Last but not least, I will show our final model prediction for this area at the 30 m resolution. Orange means irrigated and green means rainfed. Now I will turn it over to Matt to talk about model evaluation.</a:t>
            </a:r>
            <a:endParaRPr>
              <a:solidFill>
                <a:srgbClr val="222222"/>
              </a:solidFill>
              <a:highlight>
                <a:srgbClr val="FFFFFF"/>
              </a:highlight>
            </a:endParaRPr>
          </a:p>
        </p:txBody>
      </p:sp>
      <p:sp>
        <p:nvSpPr>
          <p:cNvPr id="358" name="Google Shape;358;g8e9c8da6cb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e9c8da6c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e9c8da6cb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8e9c8da6c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e9c8da6cb_0_3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e9c8da6cb_0_3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Sonal [30sec]: </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US"/>
              <a:t>PCA done on the data shows features can be culled from 204 to 38. The above correlation heatmap for 2018 data shows that NDVI and SAVI are fully correlated. Hence we will use only NDVI index for analysis. EVI on the other hand is not highly correlated with either NDVI or SAVI nor any of the TerraClimate features. However prior research has shown NDVI and EVI produce equivalent classification results.</a:t>
            </a:r>
            <a:endParaRPr/>
          </a:p>
          <a:p>
            <a:pPr marL="0" lvl="0" indent="0" algn="l" rtl="0">
              <a:lnSpc>
                <a:spcPct val="115000"/>
              </a:lnSpc>
              <a:spcBef>
                <a:spcPts val="0"/>
              </a:spcBef>
              <a:spcAft>
                <a:spcPts val="0"/>
              </a:spcAft>
              <a:buClr>
                <a:schemeClr val="dk1"/>
              </a:buClr>
              <a:buSzPts val="1100"/>
              <a:buFont typeface="Arial"/>
              <a:buNone/>
            </a:pPr>
            <a:r>
              <a:rPr lang="en-US"/>
              <a:t>Of the rest of the features obtained from TerraClimate we are most interested in precipitation and max and min temperatures.</a:t>
            </a:r>
            <a:endParaRPr/>
          </a:p>
        </p:txBody>
      </p:sp>
      <p:sp>
        <p:nvSpPr>
          <p:cNvPr id="386" name="Google Shape;386;g8e9c8da6cb_0_3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ef926bbb7_2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ef926bbb7_2_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rPr>
              <a:t>ADAM  [1:00]</a:t>
            </a:r>
            <a:endParaRPr>
              <a:solidFill>
                <a:srgbClr val="222222"/>
              </a:solidFill>
            </a:endParaRPr>
          </a:p>
          <a:p>
            <a:pPr marL="0" lvl="0" indent="0" algn="l" rtl="0">
              <a:lnSpc>
                <a:spcPct val="115000"/>
              </a:lnSpc>
              <a:spcBef>
                <a:spcPts val="1200"/>
              </a:spcBef>
              <a:spcAft>
                <a:spcPts val="0"/>
              </a:spcAft>
              <a:buNone/>
            </a:pPr>
            <a:r>
              <a:rPr lang="en-US">
                <a:solidFill>
                  <a:srgbClr val="222222"/>
                </a:solidFill>
              </a:rPr>
              <a:t>Our objectives shape our goals and our challenges shape our approach.</a:t>
            </a:r>
            <a:endParaRPr>
              <a:solidFill>
                <a:srgbClr val="222222"/>
              </a:solidFill>
            </a:endParaRPr>
          </a:p>
          <a:p>
            <a:pPr marL="0" lvl="0" indent="0" algn="l" rtl="0">
              <a:lnSpc>
                <a:spcPct val="115000"/>
              </a:lnSpc>
              <a:spcBef>
                <a:spcPts val="1200"/>
              </a:spcBef>
              <a:spcAft>
                <a:spcPts val="0"/>
              </a:spcAft>
              <a:buNone/>
            </a:pPr>
            <a:r>
              <a:rPr lang="en-US">
                <a:solidFill>
                  <a:srgbClr val="222222"/>
                </a:solidFill>
              </a:rPr>
              <a:t>To extend the work of others, yet set resolution at 30m, inference runtime would be 16 years. Our solution is to deliver a high resolution real-time inference on a small area.</a:t>
            </a:r>
            <a:endParaRPr>
              <a:solidFill>
                <a:srgbClr val="222222"/>
              </a:solidFill>
            </a:endParaRPr>
          </a:p>
          <a:p>
            <a:pPr marL="0" lvl="0" indent="457200" algn="l" rtl="0">
              <a:lnSpc>
                <a:spcPct val="115000"/>
              </a:lnSpc>
              <a:spcBef>
                <a:spcPts val="1200"/>
              </a:spcBef>
              <a:spcAft>
                <a:spcPts val="0"/>
              </a:spcAft>
              <a:buNone/>
            </a:pPr>
            <a:r>
              <a:rPr lang="en-US">
                <a:solidFill>
                  <a:srgbClr val="222222"/>
                </a:solidFill>
              </a:rPr>
              <a:t>**click**</a:t>
            </a:r>
            <a:endParaRPr>
              <a:solidFill>
                <a:srgbClr val="222222"/>
              </a:solidFill>
            </a:endParaRPr>
          </a:p>
          <a:p>
            <a:pPr marL="0" lvl="0" indent="0" algn="l" rtl="0">
              <a:lnSpc>
                <a:spcPct val="115000"/>
              </a:lnSpc>
              <a:spcBef>
                <a:spcPts val="1200"/>
              </a:spcBef>
              <a:spcAft>
                <a:spcPts val="0"/>
              </a:spcAft>
              <a:buNone/>
            </a:pPr>
            <a:r>
              <a:rPr lang="en-US">
                <a:solidFill>
                  <a:srgbClr val="222222"/>
                </a:solidFill>
              </a:rPr>
              <a:t>To run supervised ML algorithms, source of truth is required. This exists at 8 km and 1km, yet there is nothing authoritative globally at 30m.  Our solution is to run unsupervised learning and use creative evaluation methods.</a:t>
            </a:r>
            <a:endParaRPr>
              <a:solidFill>
                <a:srgbClr val="222222"/>
              </a:solidFill>
            </a:endParaRPr>
          </a:p>
          <a:p>
            <a:pPr marL="0" lvl="0" indent="457200" algn="l" rtl="0">
              <a:lnSpc>
                <a:spcPct val="115000"/>
              </a:lnSpc>
              <a:spcBef>
                <a:spcPts val="1200"/>
              </a:spcBef>
              <a:spcAft>
                <a:spcPts val="0"/>
              </a:spcAft>
              <a:buClr>
                <a:schemeClr val="dk1"/>
              </a:buClr>
              <a:buSzPts val="1100"/>
              <a:buFont typeface="Arial"/>
              <a:buNone/>
            </a:pPr>
            <a:r>
              <a:rPr lang="en-US">
                <a:solidFill>
                  <a:srgbClr val="222222"/>
                </a:solidFill>
              </a:rPr>
              <a:t>**click**</a:t>
            </a:r>
            <a:endParaRPr>
              <a:solidFill>
                <a:srgbClr val="222222"/>
              </a:solidFill>
            </a:endParaRPr>
          </a:p>
          <a:p>
            <a:pPr marL="0" lvl="0" indent="0" algn="l" rtl="0">
              <a:lnSpc>
                <a:spcPct val="115000"/>
              </a:lnSpc>
              <a:spcBef>
                <a:spcPts val="1200"/>
              </a:spcBef>
              <a:spcAft>
                <a:spcPts val="0"/>
              </a:spcAft>
              <a:buNone/>
            </a:pPr>
            <a:r>
              <a:rPr lang="en-US">
                <a:solidFill>
                  <a:srgbClr val="222222"/>
                </a:solidFill>
              </a:rPr>
              <a:t>Temporal signatures in agriculture can confound irrigation determination. Our solution is to selectively leverage features that are low-collinearity and high-correlation to crop health. Domain knowledge heuristics will aid further categorization.</a:t>
            </a:r>
            <a:endParaRPr>
              <a:solidFill>
                <a:srgbClr val="222222"/>
              </a:solidFill>
            </a:endParaRPr>
          </a:p>
          <a:p>
            <a:pPr marL="0" lvl="0" indent="0" algn="l" rtl="0">
              <a:lnSpc>
                <a:spcPct val="115000"/>
              </a:lnSpc>
              <a:spcBef>
                <a:spcPts val="1200"/>
              </a:spcBef>
              <a:spcAft>
                <a:spcPts val="1200"/>
              </a:spcAft>
              <a:buClr>
                <a:schemeClr val="dk1"/>
              </a:buClr>
              <a:buSzPts val="1100"/>
              <a:buFont typeface="Arial"/>
              <a:buNone/>
            </a:pPr>
            <a:endParaRPr>
              <a:solidFill>
                <a:srgbClr val="222222"/>
              </a:solidFill>
            </a:endParaRPr>
          </a:p>
        </p:txBody>
      </p:sp>
      <p:sp>
        <p:nvSpPr>
          <p:cNvPr id="94" name="Google Shape;94;g8ef926bbb7_2_1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0984f4174_1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0984f4174_1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Sonal[45 sec]: </a:t>
            </a:r>
            <a:endParaRPr>
              <a:solidFill>
                <a:srgbClr val="000000"/>
              </a:solidFill>
            </a:endParaRPr>
          </a:p>
          <a:p>
            <a:pPr marL="0" lvl="0" indent="0" algn="l" rtl="0">
              <a:spcBef>
                <a:spcPts val="0"/>
              </a:spcBef>
              <a:spcAft>
                <a:spcPts val="0"/>
              </a:spcAft>
              <a:buNone/>
            </a:pPr>
            <a:r>
              <a:rPr lang="en-US">
                <a:solidFill>
                  <a:srgbClr val="000000"/>
                </a:solidFill>
              </a:rPr>
              <a:t>In order to obtain 30m scale resolution we have leveraged Sentinel-2 dataset. These images are obtained from ESA (European Space Agency) satellites that </a:t>
            </a:r>
            <a:r>
              <a:rPr lang="en-US">
                <a:solidFill>
                  <a:srgbClr val="202124"/>
                </a:solidFill>
                <a:highlight>
                  <a:srgbClr val="FFFFFF"/>
                </a:highlight>
                <a:latin typeface="Roboto"/>
                <a:ea typeface="Roboto"/>
                <a:cs typeface="Roboto"/>
                <a:sym typeface="Roboto"/>
              </a:rPr>
              <a:t> collect high-resolution multispectral imagery</a:t>
            </a:r>
            <a:endParaRPr>
              <a:solidFill>
                <a:srgbClr val="000000"/>
              </a:solidFill>
            </a:endParaRPr>
          </a:p>
          <a:p>
            <a:pPr marL="0" lvl="0" indent="0" algn="l" rtl="0">
              <a:spcBef>
                <a:spcPts val="0"/>
              </a:spcBef>
              <a:spcAft>
                <a:spcPts val="0"/>
              </a:spcAft>
              <a:buNone/>
            </a:pPr>
            <a:r>
              <a:rPr lang="en-US">
                <a:solidFill>
                  <a:srgbClr val="000000"/>
                </a:solidFill>
              </a:rPr>
              <a:t>//Lets us list the datasets we have explored: Modis, Landsat7 and Sentinel-2</a:t>
            </a:r>
            <a:endParaRPr>
              <a:solidFill>
                <a:srgbClr val="000000"/>
              </a:solidFill>
            </a:endParaRPr>
          </a:p>
          <a:p>
            <a:pPr marL="0" lvl="0" indent="0" algn="l" rtl="0">
              <a:spcBef>
                <a:spcPts val="0"/>
              </a:spcBef>
              <a:spcAft>
                <a:spcPts val="0"/>
              </a:spcAft>
              <a:buNone/>
            </a:pPr>
            <a:r>
              <a:rPr lang="en-US">
                <a:solidFill>
                  <a:srgbClr val="000000"/>
                </a:solidFill>
              </a:rPr>
              <a:t>//We finalized on using Sentinel 2 data since these are high-resolution images needed for scale level 30m.</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Earth observation </a:t>
            </a:r>
            <a:r>
              <a:rPr lang="en-US" b="1">
                <a:solidFill>
                  <a:srgbClr val="000000"/>
                </a:solidFill>
              </a:rPr>
              <a:t>satellites</a:t>
            </a:r>
            <a:r>
              <a:rPr lang="en-US">
                <a:solidFill>
                  <a:srgbClr val="000000"/>
                </a:solidFill>
              </a:rPr>
              <a:t> acquires digital </a:t>
            </a:r>
            <a:r>
              <a:rPr lang="en-US" b="1">
                <a:solidFill>
                  <a:srgbClr val="000000"/>
                </a:solidFill>
              </a:rPr>
              <a:t>images</a:t>
            </a:r>
            <a:r>
              <a:rPr lang="en-US">
                <a:solidFill>
                  <a:srgbClr val="000000"/>
                </a:solidFill>
              </a:rPr>
              <a:t> in a small </a:t>
            </a:r>
            <a:r>
              <a:rPr lang="en-US" b="1">
                <a:solidFill>
                  <a:srgbClr val="000000"/>
                </a:solidFill>
              </a:rPr>
              <a:t>spectral band</a:t>
            </a:r>
            <a:r>
              <a:rPr lang="en-US">
                <a:solidFill>
                  <a:srgbClr val="000000"/>
                </a:solidFill>
              </a:rPr>
              <a:t>. The </a:t>
            </a:r>
            <a:r>
              <a:rPr lang="en-US" b="1">
                <a:solidFill>
                  <a:srgbClr val="000000"/>
                </a:solidFill>
              </a:rPr>
              <a:t>bands</a:t>
            </a:r>
            <a:r>
              <a:rPr lang="en-US">
                <a:solidFill>
                  <a:srgbClr val="000000"/>
                </a:solidFill>
              </a:rPr>
              <a:t> are grouped into wavelength regions based among other things on the origin of the light. </a:t>
            </a:r>
            <a:endParaRPr>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000000"/>
                </a:solidFill>
              </a:rPr>
              <a:t>We used TerraClimate dataset for monthly climate data. Since temporal signatures behave very differently across the globe. For eg. Jan can be farming season for India but is ice cold in Idaho. So we want other climate information to help with building </a:t>
            </a:r>
            <a:r>
              <a:rPr lang="en-US"/>
              <a:t>the</a:t>
            </a:r>
            <a:r>
              <a:rPr lang="en-US">
                <a:solidFill>
                  <a:srgbClr val="000000"/>
                </a:solidFill>
              </a:rPr>
              <a:t> ML models.</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GFSAD30 helps identify cropland at 30m resolution.</a:t>
            </a:r>
            <a:endParaRPr>
              <a:solidFill>
                <a:srgbClr val="000000"/>
              </a:solidFill>
            </a:endParaRPr>
          </a:p>
          <a:p>
            <a:pPr marL="0" lvl="0" indent="0" algn="l" rtl="0">
              <a:lnSpc>
                <a:spcPct val="115000"/>
              </a:lnSpc>
              <a:spcBef>
                <a:spcPts val="1200"/>
              </a:spcBef>
              <a:spcAft>
                <a:spcPts val="0"/>
              </a:spcAft>
              <a:buNone/>
            </a:pPr>
            <a:r>
              <a:rPr lang="en-US">
                <a:solidFill>
                  <a:srgbClr val="000000"/>
                </a:solidFill>
              </a:rPr>
              <a:t>GFSAD1000 has irrigation labels at 1000m resolution. </a:t>
            </a:r>
            <a:endParaRPr>
              <a:solidFill>
                <a:srgbClr val="000000"/>
              </a:solidFill>
            </a:endParaRPr>
          </a:p>
          <a:p>
            <a:pPr marL="0" lvl="0" indent="0" algn="l" rtl="0">
              <a:lnSpc>
                <a:spcPct val="115000"/>
              </a:lnSpc>
              <a:spcBef>
                <a:spcPts val="1200"/>
              </a:spcBef>
              <a:spcAft>
                <a:spcPts val="1200"/>
              </a:spcAft>
              <a:buNone/>
            </a:pPr>
            <a:r>
              <a:rPr lang="en-US">
                <a:solidFill>
                  <a:srgbClr val="000000"/>
                </a:solidFill>
              </a:rPr>
              <a:t>And we access all these datasets through single sign-on provided by Google Earth Engine</a:t>
            </a:r>
            <a:endParaRPr sz="1150">
              <a:solidFill>
                <a:srgbClr val="000000"/>
              </a:solidFill>
            </a:endParaRPr>
          </a:p>
        </p:txBody>
      </p:sp>
      <p:sp>
        <p:nvSpPr>
          <p:cNvPr id="118" name="Google Shape;118;g80984f4174_1_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b0ec6de36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b0ec6de36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Sonal [36sec]: </a:t>
            </a:r>
            <a:endParaRPr/>
          </a:p>
          <a:p>
            <a:pPr marL="0" lvl="0" indent="0" algn="l" rtl="0">
              <a:spcBef>
                <a:spcPts val="0"/>
              </a:spcBef>
              <a:spcAft>
                <a:spcPts val="0"/>
              </a:spcAft>
              <a:buNone/>
            </a:pPr>
            <a:endParaRPr/>
          </a:p>
          <a:p>
            <a:pPr marL="0" lvl="0" indent="0" algn="l" rtl="0">
              <a:spcBef>
                <a:spcPts val="0"/>
              </a:spcBef>
              <a:spcAft>
                <a:spcPts val="0"/>
              </a:spcAft>
              <a:buNone/>
            </a:pPr>
            <a:r>
              <a:rPr lang="en-US"/>
              <a:t>However it is not easy to compute data at the high-resolution we need for the project.</a:t>
            </a:r>
            <a:endParaRPr/>
          </a:p>
          <a:p>
            <a:pPr marL="0" lvl="0" indent="0" algn="l" rtl="0">
              <a:spcBef>
                <a:spcPts val="0"/>
              </a:spcBef>
              <a:spcAft>
                <a:spcPts val="0"/>
              </a:spcAft>
              <a:buNone/>
            </a:pPr>
            <a:r>
              <a:rPr lang="en-US"/>
              <a:t>There are multiple limits we face when trying to download data at 30m scale. GEE limits of 5k images per pull.</a:t>
            </a:r>
            <a:endParaRPr/>
          </a:p>
          <a:p>
            <a:pPr marL="0" lvl="0" indent="0" algn="l" rtl="0">
              <a:spcBef>
                <a:spcPts val="0"/>
              </a:spcBef>
              <a:spcAft>
                <a:spcPts val="0"/>
              </a:spcAft>
              <a:buNone/>
            </a:pPr>
            <a:r>
              <a:rPr lang="en-US"/>
              <a:t>folium not allowing rendering of images with over 5k overlays and read limits per minute.</a:t>
            </a:r>
            <a:endParaRPr/>
          </a:p>
          <a:p>
            <a:pPr marL="0" lvl="0" indent="0" algn="l" rtl="0">
              <a:spcBef>
                <a:spcPts val="0"/>
              </a:spcBef>
              <a:spcAft>
                <a:spcPts val="0"/>
              </a:spcAft>
              <a:buNone/>
            </a:pPr>
            <a:r>
              <a:rPr lang="en-US"/>
              <a:t>For example as we can see downloading the pixel level data for say Argentina would be near impossible given the time and compute limits. </a:t>
            </a:r>
            <a:r>
              <a:rPr lang="en-US" sz="1050">
                <a:latin typeface="Arial"/>
                <a:ea typeface="Arial"/>
                <a:cs typeface="Arial"/>
                <a:sym typeface="Arial"/>
              </a:rPr>
              <a:t>Collecting the images beyond a month at 30m scale hits the GEE limits. </a:t>
            </a:r>
            <a:r>
              <a:rPr lang="en-US"/>
              <a:t>And if we try to read NDVI information for this area even for a day we face computation errors due to pixel read limit.</a:t>
            </a:r>
            <a:endParaRPr/>
          </a:p>
          <a:p>
            <a:pPr marL="0" lvl="0" indent="0" algn="l" rtl="0">
              <a:spcBef>
                <a:spcPts val="0"/>
              </a:spcBef>
              <a:spcAft>
                <a:spcPts val="0"/>
              </a:spcAft>
              <a:buNone/>
            </a:pPr>
            <a:r>
              <a:rPr lang="en-US"/>
              <a:t>: </a:t>
            </a:r>
            <a:r>
              <a:rPr lang="en-US" sz="1050">
                <a:highlight>
                  <a:srgbClr val="FFFFFF"/>
                </a:highlight>
                <a:latin typeface="Courier New"/>
                <a:ea typeface="Courier New"/>
                <a:cs typeface="Courier New"/>
                <a:sym typeface="Courier New"/>
              </a:rPr>
              <a:t>EEException</a:t>
            </a:r>
            <a:r>
              <a:rPr lang="en-US" sz="1050">
                <a:solidFill>
                  <a:srgbClr val="212121"/>
                </a:solidFill>
                <a:highlight>
                  <a:srgbClr val="FFFFFF"/>
                </a:highlight>
                <a:latin typeface="Courier New"/>
                <a:ea typeface="Courier New"/>
                <a:cs typeface="Courier New"/>
                <a:sym typeface="Courier New"/>
              </a:rPr>
              <a:t>: Computation timed out.</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for 1 day (76 billion pixels):</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Roboto"/>
                <a:ea typeface="Roboto"/>
                <a:cs typeface="Roboto"/>
                <a:sym typeface="Roboto"/>
              </a:rPr>
              <a:t>Total number of images in the collection:  21</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212121"/>
                </a:solidFill>
                <a:highlight>
                  <a:srgbClr val="FFFFFF"/>
                </a:highlight>
                <a:latin typeface="Roboto"/>
                <a:ea typeface="Roboto"/>
                <a:cs typeface="Roboto"/>
                <a:sym typeface="Roboto"/>
              </a:rPr>
              <a:t>/usr/local/lib/python3.6/dist-packages/ipykernel_launcher.py:25: UserWarning: Multiple tiles are selected. Proceed with caution.</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212121"/>
                </a:solidFill>
                <a:highlight>
                  <a:srgbClr val="FFFFFF"/>
                </a:highlight>
                <a:latin typeface="Roboto"/>
                <a:ea typeface="Roboto"/>
                <a:cs typeface="Roboto"/>
                <a:sym typeface="Roboto"/>
              </a:rPr>
              <a:t>Number of tiles selected:  21</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212121"/>
                </a:solidFill>
                <a:highlight>
                  <a:srgbClr val="FFFFFF"/>
                </a:highlight>
                <a:latin typeface="Roboto"/>
                <a:ea typeface="Roboto"/>
                <a:cs typeface="Roboto"/>
                <a:sym typeface="Roboto"/>
              </a:rPr>
              <a:t>/usr/local/lib/python3.6/dist-packages/ipykernel_launcher.py:131: UserWarning: There are null values in the output DataFrame. Proceed with caution.</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r>
              <a:rPr lang="en-US" sz="1050">
                <a:solidFill>
                  <a:srgbClr val="212121"/>
                </a:solidFill>
                <a:highlight>
                  <a:srgbClr val="FFFFFF"/>
                </a:highlight>
                <a:latin typeface="Roboto"/>
                <a:ea typeface="Roboto"/>
                <a:cs typeface="Roboto"/>
                <a:sym typeface="Roboto"/>
              </a:rPr>
              <a:t>---------------------------------------------------------------------------</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212121"/>
                </a:solidFill>
                <a:highlight>
                  <a:srgbClr val="FFFFFF"/>
                </a:highlight>
                <a:latin typeface="Roboto"/>
                <a:ea typeface="Roboto"/>
                <a:cs typeface="Roboto"/>
                <a:sym typeface="Roboto"/>
              </a:rPr>
              <a:t>HttpError                                 Traceback (most recent call last)</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u="sng">
                <a:solidFill>
                  <a:schemeClr val="hlink"/>
                </a:solidFill>
                <a:highlight>
                  <a:srgbClr val="FFFFFF"/>
                </a:highlight>
                <a:latin typeface="Roboto"/>
                <a:ea typeface="Roboto"/>
                <a:cs typeface="Roboto"/>
                <a:sym typeface="Roboto"/>
                <a:hlinkClick r:id="rId3"/>
              </a:rPr>
              <a:t>/usr/local/lib/python3.6/dist-packages/ee/data.py</a:t>
            </a:r>
            <a:r>
              <a:rPr lang="en-US" sz="1050">
                <a:solidFill>
                  <a:srgbClr val="212121"/>
                </a:solidFill>
                <a:highlight>
                  <a:srgbClr val="FFFFFF"/>
                </a:highlight>
                <a:latin typeface="Roboto"/>
                <a:ea typeface="Roboto"/>
                <a:cs typeface="Roboto"/>
                <a:sym typeface="Roboto"/>
              </a:rPr>
              <a:t> in _execute_cloud_call(call, num_retries)</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b="1">
                <a:solidFill>
                  <a:srgbClr val="212121"/>
                </a:solidFill>
                <a:highlight>
                  <a:srgbClr val="FFFFFF"/>
                </a:highlight>
                <a:latin typeface="Roboto"/>
                <a:ea typeface="Roboto"/>
                <a:cs typeface="Roboto"/>
                <a:sym typeface="Roboto"/>
              </a:rPr>
              <a:t>    344</a:t>
            </a:r>
            <a:r>
              <a:rPr lang="en-US" sz="1050">
                <a:solidFill>
                  <a:srgbClr val="212121"/>
                </a:solidFill>
                <a:highlight>
                  <a:srgbClr val="FFFFFF"/>
                </a:highlight>
                <a:latin typeface="Roboto"/>
                <a:ea typeface="Roboto"/>
                <a:cs typeface="Roboto"/>
                <a:sym typeface="Roboto"/>
              </a:rPr>
              <a:t>   try:</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212121"/>
                </a:solidFill>
                <a:highlight>
                  <a:srgbClr val="FFFFFF"/>
                </a:highlight>
                <a:latin typeface="Roboto"/>
                <a:ea typeface="Roboto"/>
                <a:cs typeface="Roboto"/>
                <a:sym typeface="Roboto"/>
              </a:rPr>
              <a:t>--&gt; 345     return call.execute(num_retries=num_retries)</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b="1">
                <a:solidFill>
                  <a:srgbClr val="212121"/>
                </a:solidFill>
                <a:highlight>
                  <a:srgbClr val="FFFFFF"/>
                </a:highlight>
                <a:latin typeface="Roboto"/>
                <a:ea typeface="Roboto"/>
                <a:cs typeface="Roboto"/>
                <a:sym typeface="Roboto"/>
              </a:rPr>
              <a:t>    346</a:t>
            </a:r>
            <a:r>
              <a:rPr lang="en-US" sz="1050">
                <a:solidFill>
                  <a:srgbClr val="212121"/>
                </a:solidFill>
                <a:highlight>
                  <a:srgbClr val="FFFFFF"/>
                </a:highlight>
                <a:latin typeface="Roboto"/>
                <a:ea typeface="Roboto"/>
                <a:cs typeface="Roboto"/>
                <a:sym typeface="Roboto"/>
              </a:rPr>
              <a:t>   except googleapiclient.errors.HttpError as e:</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050">
                <a:solidFill>
                  <a:srgbClr val="212121"/>
                </a:solidFill>
                <a:highlight>
                  <a:srgbClr val="FFFFFF"/>
                </a:highlight>
                <a:latin typeface="Roboto"/>
                <a:ea typeface="Roboto"/>
                <a:cs typeface="Roboto"/>
                <a:sym typeface="Roboto"/>
              </a:rPr>
              <a:t>6 frames</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212121"/>
                </a:solidFill>
                <a:highlight>
                  <a:srgbClr val="FFFFFF"/>
                </a:highlight>
                <a:latin typeface="Roboto"/>
                <a:ea typeface="Roboto"/>
                <a:cs typeface="Roboto"/>
                <a:sym typeface="Roboto"/>
              </a:rPr>
              <a:t>HttpError: &lt;HttpError 400 when requesting</a:t>
            </a:r>
            <a:r>
              <a:rPr lang="en-US" sz="1050">
                <a:solidFill>
                  <a:srgbClr val="212121"/>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 </a:t>
            </a:r>
            <a:r>
              <a:rPr lang="en-US" sz="1050" u="sng">
                <a:solidFill>
                  <a:schemeClr val="hlink"/>
                </a:solidFill>
                <a:highlight>
                  <a:srgbClr val="FFFFFF"/>
                </a:highlight>
                <a:latin typeface="Roboto"/>
                <a:ea typeface="Roboto"/>
                <a:cs typeface="Roboto"/>
                <a:sym typeface="Roboto"/>
                <a:hlinkClick r:id="rId4"/>
              </a:rPr>
              <a:t>https://earthengine.googleapis.com/v1alpha/projects/earthengine-legacy/value:compute?prettyPrint=false&amp;alt=json</a:t>
            </a:r>
            <a:r>
              <a:rPr lang="en-US" sz="1050">
                <a:solidFill>
                  <a:srgbClr val="212121"/>
                </a:solidFill>
                <a:highlight>
                  <a:srgbClr val="FFFFFF"/>
                </a:highlight>
                <a:latin typeface="Roboto"/>
                <a:ea typeface="Roboto"/>
                <a:cs typeface="Roboto"/>
                <a:sym typeface="Roboto"/>
              </a:rPr>
              <a:t> returned "Image.reduceRegion: Too many pixels in the region. Found 76199918784, but maxPixels allows only 10000000.</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050">
                <a:solidFill>
                  <a:srgbClr val="212121"/>
                </a:solidFill>
                <a:highlight>
                  <a:srgbClr val="FFFFFF"/>
                </a:highlight>
                <a:latin typeface="Roboto"/>
                <a:ea typeface="Roboto"/>
                <a:cs typeface="Roboto"/>
                <a:sym typeface="Roboto"/>
              </a:rPr>
              <a:t>Ensure that you are not aggregating at a higher resolution than you intended; that is a frequent cause of this error. If not, then you may set the 'maxPixels' argument to a limit suitable for your computation; set 'bestEffort' to true to aggregate at whatever scale results in 'maxPixels' total pixels; or both."&gt;</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212121"/>
              </a:solidFill>
              <a:highlight>
                <a:srgbClr val="FFFFFF"/>
              </a:highlight>
              <a:latin typeface="Courier New"/>
              <a:ea typeface="Courier New"/>
              <a:cs typeface="Courier New"/>
              <a:sym typeface="Courier New"/>
            </a:endParaRPr>
          </a:p>
        </p:txBody>
      </p:sp>
      <p:sp>
        <p:nvSpPr>
          <p:cNvPr id="135" name="Google Shape;135;g8b0ec6de36_0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b26d38629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b26d38629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Sonal [24 sec]:  </a:t>
            </a:r>
            <a:endParaRPr/>
          </a:p>
          <a:p>
            <a:pPr marL="0" lvl="0" indent="0" algn="l" rtl="0">
              <a:spcBef>
                <a:spcPts val="0"/>
              </a:spcBef>
              <a:spcAft>
                <a:spcPts val="0"/>
              </a:spcAft>
              <a:buNone/>
            </a:pPr>
            <a:endParaRPr/>
          </a:p>
          <a:p>
            <a:pPr marL="0" lvl="0" indent="0" algn="l" rtl="0">
              <a:spcBef>
                <a:spcPts val="0"/>
              </a:spcBef>
              <a:spcAft>
                <a:spcPts val="0"/>
              </a:spcAft>
              <a:buNone/>
            </a:pPr>
            <a:r>
              <a:rPr lang="en-US"/>
              <a:t>In order to use unsupervised learning we utilize vegetation index for classifying clusters.</a:t>
            </a:r>
            <a:endParaRPr/>
          </a:p>
          <a:p>
            <a:pPr marL="0" lvl="0" indent="0" algn="l" rtl="0">
              <a:spcBef>
                <a:spcPts val="0"/>
              </a:spcBef>
              <a:spcAft>
                <a:spcPts val="0"/>
              </a:spcAft>
              <a:buNone/>
            </a:pPr>
            <a:r>
              <a:rPr lang="en-US"/>
              <a:t>Human eye cannot visually perceive NDVI or near-infrared as is. So we use a calculation based on the band readings to determine VI indexes across geographies and time periods which is then fed as a dataframe into models.</a:t>
            </a:r>
            <a:endParaRPr/>
          </a:p>
          <a:p>
            <a:pPr marL="0" lvl="0" indent="0" algn="l" rtl="0">
              <a:spcBef>
                <a:spcPts val="0"/>
              </a:spcBef>
              <a:spcAft>
                <a:spcPts val="0"/>
              </a:spcAft>
              <a:buNone/>
            </a:pPr>
            <a:r>
              <a:rPr lang="en-US">
                <a:solidFill>
                  <a:srgbClr val="1D1C1D"/>
                </a:solidFill>
              </a:rPr>
              <a:t>Based on EDA, we found that clustering is effective in identifying areas with different NDVI signatures.</a:t>
            </a:r>
            <a:endParaRPr>
              <a:solidFill>
                <a:srgbClr val="1D1C1D"/>
              </a:solidFill>
            </a:endParaRPr>
          </a:p>
        </p:txBody>
      </p:sp>
      <p:sp>
        <p:nvSpPr>
          <p:cNvPr id="143" name="Google Shape;143;g8b26d38629_0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e9c8da6cb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e9c8da6cb_0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Angela </a:t>
            </a:r>
            <a:r>
              <a:rPr lang="en-US" b="1" u="sng">
                <a:solidFill>
                  <a:srgbClr val="222222"/>
                </a:solidFill>
                <a:highlight>
                  <a:srgbClr val="FFFFFF"/>
                </a:highlight>
              </a:rPr>
              <a:t>[50-70s]</a:t>
            </a:r>
            <a:endParaRPr b="1" u="sng">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rgbClr val="FFFFFF"/>
                </a:highlight>
              </a:rPr>
              <a:t>Here is our modeling pipeline for an area of interest. We made a simplifying assumption that only cropland can be irrigated and non-cropland cannot be irrigated. This assumption aligns with the project motivation of understanding global agricultural irrigation. Although someone’s lawn may be irrigated, it’s not the focal point of this project. So the first step of the pipeline is to weed out non-cropland pixels and pull monthly vegetation index on the remaining cropland pixels. </a:t>
            </a: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rgbClr val="FFFFFF"/>
                </a:highlight>
              </a:rPr>
              <a:t>Based on our EDA as Sonal mentioned, we learned that unsupervised clustering algorithms can be effective in separating different groups of NDVI patterns in a localized area. What unsupervised clustering algorithm doesn’t tell us is which of the clusters is irrigated, if any. So we need to apply some algorithm to figure out the cluster label. The algorithm will take cluster centroids as an input and spit out a label for each cluster. </a:t>
            </a:r>
            <a:endParaRPr>
              <a:solidFill>
                <a:srgbClr val="2222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rgbClr val="FFFFFF"/>
                </a:highlight>
              </a:rPr>
              <a:t>We tried three different algorithms to determine the cluster labels, and we will talk more about them in the next two slides. Our final output is an interactive map where each cluster is colored differently with a label of either irrigated or rainfed.</a:t>
            </a:r>
            <a:endParaRPr>
              <a:solidFill>
                <a:srgbClr val="222222"/>
              </a:solidFill>
              <a:highlight>
                <a:srgbClr val="FFFFFF"/>
              </a:highlight>
            </a:endParaRPr>
          </a:p>
          <a:p>
            <a:pPr marL="0" lvl="0" indent="0" algn="l" rtl="0">
              <a:lnSpc>
                <a:spcPct val="115000"/>
              </a:lnSpc>
              <a:spcBef>
                <a:spcPts val="1200"/>
              </a:spcBef>
              <a:spcAft>
                <a:spcPts val="0"/>
              </a:spcAft>
              <a:buNone/>
            </a:pPr>
            <a:endParaRPr>
              <a:solidFill>
                <a:srgbClr val="222222"/>
              </a:solidFill>
              <a:highlight>
                <a:srgbClr val="FFFFFF"/>
              </a:highlight>
            </a:endParaRPr>
          </a:p>
        </p:txBody>
      </p:sp>
      <p:sp>
        <p:nvSpPr>
          <p:cNvPr id="151" name="Google Shape;151;g8e9c8da6cb_0_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e9c8da6cb_0_3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e9c8da6cb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solidFill>
                  <a:srgbClr val="222222"/>
                </a:solidFill>
                <a:highlight>
                  <a:srgbClr val="FFFFFF"/>
                </a:highlight>
              </a:rPr>
              <a:t>Angela </a:t>
            </a:r>
            <a:r>
              <a:rPr lang="en-US" b="1" u="sng">
                <a:solidFill>
                  <a:srgbClr val="222222"/>
                </a:solidFill>
                <a:highlight>
                  <a:srgbClr val="FFFFFF"/>
                </a:highlight>
              </a:rPr>
              <a:t>[45-60s]</a:t>
            </a:r>
            <a:endParaRPr b="1" u="sng">
              <a:solidFill>
                <a:srgbClr val="222222"/>
              </a:solidFill>
              <a:highlight>
                <a:srgbClr val="FFFFFF"/>
              </a:highlight>
            </a:endParaRPr>
          </a:p>
          <a:p>
            <a:pPr marL="0" lvl="0" indent="0" algn="l" rtl="0">
              <a:lnSpc>
                <a:spcPct val="115000"/>
              </a:lnSpc>
              <a:spcBef>
                <a:spcPts val="1200"/>
              </a:spcBef>
              <a:spcAft>
                <a:spcPts val="0"/>
              </a:spcAft>
              <a:buNone/>
            </a:pPr>
            <a:r>
              <a:rPr lang="en-US">
                <a:solidFill>
                  <a:srgbClr val="222222"/>
                </a:solidFill>
                <a:highlight>
                  <a:schemeClr val="lt1"/>
                </a:highlight>
              </a:rPr>
              <a:t>I will first briefly talk about our first two attempts at determining cluster labels. </a:t>
            </a:r>
            <a:endParaRPr>
              <a:solidFill>
                <a:srgbClr val="222222"/>
              </a:solidFill>
              <a:highlight>
                <a:schemeClr val="lt1"/>
              </a:highlight>
            </a:endParaRPr>
          </a:p>
          <a:p>
            <a:pPr marL="0" lvl="0" indent="0" algn="l" rtl="0">
              <a:lnSpc>
                <a:spcPct val="115000"/>
              </a:lnSpc>
              <a:spcBef>
                <a:spcPts val="1200"/>
              </a:spcBef>
              <a:spcAft>
                <a:spcPts val="0"/>
              </a:spcAft>
              <a:buNone/>
            </a:pPr>
            <a:r>
              <a:rPr lang="en-US">
                <a:solidFill>
                  <a:srgbClr val="222222"/>
                </a:solidFill>
                <a:highlight>
                  <a:schemeClr val="lt1"/>
                </a:highlight>
              </a:rPr>
              <a:t>We built multiple supervised learning models on a global sample of data using monthly NDVI data as well as various monthly climate data. Our target label is GFSAD1000, which provides irrigation label at 1000 m resolution. The best validation accuracy we got was 71%. Because the vast majority of features going into the model were climate attributes, which are very similar for all pixels in a small localized area, the supervised learning model was not able to distinguish between clusters in a small region.</a:t>
            </a:r>
            <a:endParaRPr>
              <a:solidFill>
                <a:srgbClr val="222222"/>
              </a:solidFill>
              <a:highlight>
                <a:schemeClr val="lt1"/>
              </a:highlight>
            </a:endParaRPr>
          </a:p>
          <a:p>
            <a:pPr marL="0" lvl="0" indent="0" algn="l" rtl="0">
              <a:lnSpc>
                <a:spcPct val="115000"/>
              </a:lnSpc>
              <a:spcBef>
                <a:spcPts val="1200"/>
              </a:spcBef>
              <a:spcAft>
                <a:spcPts val="0"/>
              </a:spcAft>
              <a:buNone/>
            </a:pPr>
            <a:r>
              <a:rPr lang="en-US">
                <a:solidFill>
                  <a:srgbClr val="222222"/>
                </a:solidFill>
                <a:highlight>
                  <a:schemeClr val="lt1"/>
                </a:highlight>
              </a:rPr>
              <a:t>Our second attempt was to calculate the similarities between each cluster centroid and the expected irrigation NDVI temporal pattern based on GFSAD1000. The issue we found is that, in a lot of the test cases, there was virtually no difference in NDVI temporal signatures between irrigated and rainfed croplands in GFSAD1000. As a result the similarity model did not perform well.</a:t>
            </a:r>
            <a:endParaRPr>
              <a:solidFill>
                <a:srgbClr val="222222"/>
              </a:solidFill>
              <a:highlight>
                <a:schemeClr val="lt1"/>
              </a:highlight>
            </a:endParaRPr>
          </a:p>
          <a:p>
            <a:pPr marL="0" lvl="0" indent="0" algn="l" rtl="0">
              <a:lnSpc>
                <a:spcPct val="115000"/>
              </a:lnSpc>
              <a:spcBef>
                <a:spcPts val="1200"/>
              </a:spcBef>
              <a:spcAft>
                <a:spcPts val="0"/>
              </a:spcAft>
              <a:buNone/>
            </a:pPr>
            <a:endParaRPr>
              <a:solidFill>
                <a:srgbClr val="222222"/>
              </a:solidFill>
              <a:highlight>
                <a:schemeClr val="lt1"/>
              </a:highlight>
            </a:endParaRPr>
          </a:p>
          <a:p>
            <a:pPr marL="0" lvl="0" indent="0" algn="l" rtl="0">
              <a:lnSpc>
                <a:spcPct val="115000"/>
              </a:lnSpc>
              <a:spcBef>
                <a:spcPts val="1200"/>
              </a:spcBef>
              <a:spcAft>
                <a:spcPts val="1200"/>
              </a:spcAft>
              <a:buClr>
                <a:schemeClr val="dk1"/>
              </a:buClr>
              <a:buSzPts val="1100"/>
              <a:buFont typeface="Arial"/>
              <a:buNone/>
            </a:pPr>
            <a:endParaRPr>
              <a:solidFill>
                <a:srgbClr val="222222"/>
              </a:solidFill>
              <a:highlight>
                <a:schemeClr val="lt1"/>
              </a:highlight>
            </a:endParaRPr>
          </a:p>
        </p:txBody>
      </p:sp>
      <p:sp>
        <p:nvSpPr>
          <p:cNvPr id="158" name="Google Shape;158;g8e9c8da6cb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e9c8da6cb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e9c8da6cb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rgbClr val="222222"/>
                </a:solidFill>
                <a:highlight>
                  <a:schemeClr val="lt1"/>
                </a:highlight>
              </a:rPr>
              <a:t>Angela </a:t>
            </a:r>
            <a:r>
              <a:rPr lang="en-US" b="1" u="sng">
                <a:solidFill>
                  <a:srgbClr val="222222"/>
                </a:solidFill>
                <a:highlight>
                  <a:schemeClr val="lt1"/>
                </a:highlight>
              </a:rPr>
              <a:t>[55s]</a:t>
            </a:r>
            <a:endParaRPr b="1" u="sng">
              <a:solidFill>
                <a:srgbClr val="222222"/>
              </a:solidFill>
              <a:highlight>
                <a:schemeClr val="lt1"/>
              </a:highlight>
            </a:endParaRPr>
          </a:p>
          <a:p>
            <a:pPr marL="0" lvl="0" indent="0" algn="l" rtl="0">
              <a:lnSpc>
                <a:spcPct val="115000"/>
              </a:lnSpc>
              <a:spcBef>
                <a:spcPts val="1200"/>
              </a:spcBef>
              <a:spcAft>
                <a:spcPts val="0"/>
              </a:spcAft>
              <a:buNone/>
            </a:pPr>
            <a:r>
              <a:rPr lang="en-US">
                <a:solidFill>
                  <a:srgbClr val="222222"/>
                </a:solidFill>
                <a:highlight>
                  <a:schemeClr val="lt1"/>
                </a:highlight>
              </a:rPr>
              <a:t>Our final model is the heuristic approach. We identify crop seasons based on NDVI peaks. The crop season is considered irrigated if it satisfies two criteria. First, its NDVI peak is greater than 0.3. Second, the precipitation during the crop growing season is less than its water need. We came up with the NDVI threshold and water need estimation based on various research. </a:t>
            </a:r>
            <a:endParaRPr>
              <a:solidFill>
                <a:srgbClr val="222222"/>
              </a:solidFill>
              <a:highlight>
                <a:schemeClr val="lt1"/>
              </a:highlight>
            </a:endParaRPr>
          </a:p>
          <a:p>
            <a:pPr marL="0" lvl="0" indent="0" algn="l" rtl="0">
              <a:lnSpc>
                <a:spcPct val="115000"/>
              </a:lnSpc>
              <a:spcBef>
                <a:spcPts val="1200"/>
              </a:spcBef>
              <a:spcAft>
                <a:spcPts val="0"/>
              </a:spcAft>
              <a:buNone/>
            </a:pPr>
            <a:r>
              <a:rPr lang="en-US">
                <a:solidFill>
                  <a:srgbClr val="222222"/>
                </a:solidFill>
                <a:highlight>
                  <a:schemeClr val="lt1"/>
                </a:highlight>
              </a:rPr>
              <a:t>There are a number of advantages to this approach: (a) This heuristic approach can be applied to any number of clusters independently. So it’s scalable just like the clustering model (b) We are also able to estimate the number of crop seasons in a year and the months of irrigation. (c) Last but not least, it’s easy to incorporate additional research on NDVI threshold, water need by crop type, and the length of growing season by crop type.</a:t>
            </a:r>
            <a:endParaRPr>
              <a:solidFill>
                <a:srgbClr val="222222"/>
              </a:solidFill>
              <a:highlight>
                <a:schemeClr val="lt1"/>
              </a:highlight>
            </a:endParaRPr>
          </a:p>
          <a:p>
            <a:pPr marL="0" lvl="0" indent="0" algn="l" rtl="0">
              <a:lnSpc>
                <a:spcPct val="115000"/>
              </a:lnSpc>
              <a:spcBef>
                <a:spcPts val="1200"/>
              </a:spcBef>
              <a:spcAft>
                <a:spcPts val="1200"/>
              </a:spcAft>
              <a:buClr>
                <a:schemeClr val="dk1"/>
              </a:buClr>
              <a:buSzPts val="1100"/>
              <a:buFont typeface="Arial"/>
              <a:buNone/>
            </a:pPr>
            <a:endParaRPr>
              <a:solidFill>
                <a:srgbClr val="222222"/>
              </a:solidFill>
              <a:highlight>
                <a:schemeClr val="lt1"/>
              </a:highlight>
            </a:endParaRPr>
          </a:p>
        </p:txBody>
      </p:sp>
      <p:sp>
        <p:nvSpPr>
          <p:cNvPr id="166" name="Google Shape;166;g8e9c8da6cb_0_1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_Section Header">
  <p:cSld name="3_Section Header">
    <p:spTree>
      <p:nvGrpSpPr>
        <p:cNvPr id="1" name="Shape 16"/>
        <p:cNvGrpSpPr/>
        <p:nvPr/>
      </p:nvGrpSpPr>
      <p:grpSpPr>
        <a:xfrm>
          <a:off x="0" y="0"/>
          <a:ext cx="0" cy="0"/>
          <a:chOff x="0" y="0"/>
          <a:chExt cx="0" cy="0"/>
        </a:xfrm>
      </p:grpSpPr>
      <p:pic>
        <p:nvPicPr>
          <p:cNvPr id="17" name="Google Shape;17;p2" descr="bgrd_ppt5.eps"/>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8" name="Google Shape;18;p2"/>
          <p:cNvSpPr txBox="1"/>
          <p:nvPr/>
        </p:nvSpPr>
        <p:spPr>
          <a:xfrm>
            <a:off x="685800" y="1534695"/>
            <a:ext cx="7772400" cy="199657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3262"/>
              </a:buClr>
              <a:buSzPts val="5500"/>
              <a:buFont typeface="Arial"/>
              <a:buNone/>
            </a:pPr>
            <a:endParaRPr sz="5500" b="1" i="0" cap="none">
              <a:solidFill>
                <a:srgbClr val="003262"/>
              </a:solidFill>
              <a:latin typeface="Merriweather Sans"/>
              <a:ea typeface="Merriweather Sans"/>
              <a:cs typeface="Merriweather Sans"/>
              <a:sym typeface="Merriweather Sans"/>
            </a:endParaRPr>
          </a:p>
        </p:txBody>
      </p:sp>
      <p:sp>
        <p:nvSpPr>
          <p:cNvPr id="19" name="Google Shape;19;p2"/>
          <p:cNvSpPr txBox="1">
            <a:spLocks noGrp="1"/>
          </p:cNvSpPr>
          <p:nvPr>
            <p:ph type="subTitle" idx="1"/>
          </p:nvPr>
        </p:nvSpPr>
        <p:spPr>
          <a:xfrm>
            <a:off x="685800" y="3320213"/>
            <a:ext cx="6400800" cy="1113590"/>
          </a:xfrm>
          <a:prstGeom prst="rect">
            <a:avLst/>
          </a:prstGeom>
          <a:noFill/>
          <a:ln>
            <a:noFill/>
          </a:ln>
        </p:spPr>
        <p:txBody>
          <a:bodyPr spcFirstLastPara="1" wrap="square" lIns="91425" tIns="45700" rIns="91425" bIns="45700" anchor="t" anchorCtr="0">
            <a:noAutofit/>
          </a:bodyPr>
          <a:lstStyle>
            <a:lvl1pPr marR="0" lvl="0" algn="l" rtl="0">
              <a:spcBef>
                <a:spcPts val="440"/>
              </a:spcBef>
              <a:spcAft>
                <a:spcPts val="0"/>
              </a:spcAft>
              <a:buClr>
                <a:srgbClr val="003262"/>
              </a:buClr>
              <a:buSzPts val="2200"/>
              <a:buFont typeface="Arial"/>
              <a:buNone/>
              <a:defRPr sz="2200" b="0" i="0" u="none" strike="noStrike" cap="none">
                <a:solidFill>
                  <a:srgbClr val="003262"/>
                </a:solidFill>
                <a:latin typeface="Arial"/>
                <a:ea typeface="Arial"/>
                <a:cs typeface="Arial"/>
                <a:sym typeface="Arial"/>
              </a:defRPr>
            </a:lvl1pPr>
            <a:lvl2pPr marR="0" lvl="1" algn="ctr" rtl="0">
              <a:spcBef>
                <a:spcPts val="400"/>
              </a:spcBef>
              <a:spcAft>
                <a:spcPts val="0"/>
              </a:spcAft>
              <a:buClr>
                <a:srgbClr val="888888"/>
              </a:buClr>
              <a:buSzPts val="2000"/>
              <a:buFont typeface="Arial"/>
              <a:buNone/>
              <a:defRPr sz="2000" b="0" i="0" u="none" strike="noStrike" cap="none">
                <a:solidFill>
                  <a:srgbClr val="888888"/>
                </a:solidFill>
                <a:latin typeface="Merriweather Sans"/>
                <a:ea typeface="Merriweather Sans"/>
                <a:cs typeface="Merriweather Sans"/>
                <a:sym typeface="Merriweather Sans"/>
              </a:defRPr>
            </a:lvl2pPr>
            <a:lvl3pPr marR="0" lvl="2" algn="ctr" rtl="0">
              <a:spcBef>
                <a:spcPts val="360"/>
              </a:spcBef>
              <a:spcAft>
                <a:spcPts val="0"/>
              </a:spcAft>
              <a:buClr>
                <a:srgbClr val="888888"/>
              </a:buClr>
              <a:buSzPts val="1800"/>
              <a:buFont typeface="Arial"/>
              <a:buNone/>
              <a:defRPr sz="1800" b="0" i="0" u="none" strike="noStrike" cap="none">
                <a:solidFill>
                  <a:srgbClr val="888888"/>
                </a:solidFill>
                <a:latin typeface="Merriweather Sans"/>
                <a:ea typeface="Merriweather Sans"/>
                <a:cs typeface="Merriweather Sans"/>
                <a:sym typeface="Merriweather Sans"/>
              </a:defRPr>
            </a:lvl3pPr>
            <a:lvl4pPr marR="0" lvl="3" algn="ctr" rtl="0">
              <a:spcBef>
                <a:spcPts val="320"/>
              </a:spcBef>
              <a:spcAft>
                <a:spcPts val="0"/>
              </a:spcAft>
              <a:buClr>
                <a:srgbClr val="888888"/>
              </a:buClr>
              <a:buSzPts val="1600"/>
              <a:buFont typeface="Arial"/>
              <a:buNone/>
              <a:defRPr sz="1600" b="0" i="0" u="none" strike="noStrike" cap="none">
                <a:solidFill>
                  <a:srgbClr val="888888"/>
                </a:solidFill>
                <a:latin typeface="Merriweather Sans"/>
                <a:ea typeface="Merriweather Sans"/>
                <a:cs typeface="Merriweather Sans"/>
                <a:sym typeface="Merriweather Sans"/>
              </a:defRPr>
            </a:lvl4pPr>
            <a:lvl5pPr marR="0" lvl="4" algn="ctr" rtl="0">
              <a:spcBef>
                <a:spcPts val="280"/>
              </a:spcBef>
              <a:spcAft>
                <a:spcPts val="0"/>
              </a:spcAft>
              <a:buClr>
                <a:srgbClr val="888888"/>
              </a:buClr>
              <a:buSzPts val="1400"/>
              <a:buFont typeface="Arial"/>
              <a:buNone/>
              <a:defRPr sz="1400" b="0" i="0" u="none" strike="noStrike" cap="none">
                <a:solidFill>
                  <a:srgbClr val="888888"/>
                </a:solidFill>
                <a:latin typeface="Merriweather Sans"/>
                <a:ea typeface="Merriweather Sans"/>
                <a:cs typeface="Merriweather Sans"/>
                <a:sym typeface="Merriweather Sans"/>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0" name="Google Shape;20;p2"/>
          <p:cNvSpPr txBox="1">
            <a:spLocks noGrp="1"/>
          </p:cNvSpPr>
          <p:nvPr>
            <p:ph type="title"/>
          </p:nvPr>
        </p:nvSpPr>
        <p:spPr>
          <a:xfrm>
            <a:off x="685800" y="1450102"/>
            <a:ext cx="7662333" cy="18701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3262"/>
              </a:buClr>
              <a:buSzPts val="5000"/>
              <a:buFont typeface="Merriweather Sans"/>
              <a:buNone/>
              <a:defRPr sz="5000" b="1" i="0" u="none" strike="noStrike" cap="non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1" name="Google Shape;21;p2" descr="UC Berkeley Primary Logo_Berkeley Blue.eps"/>
          <p:cNvPicPr preferRelativeResize="0"/>
          <p:nvPr/>
        </p:nvPicPr>
        <p:blipFill rotWithShape="1">
          <a:blip r:embed="rId3">
            <a:alphaModFix/>
          </a:blip>
          <a:srcRect/>
          <a:stretch/>
        </p:blipFill>
        <p:spPr>
          <a:xfrm>
            <a:off x="7343589" y="6078189"/>
            <a:ext cx="1343211" cy="41365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Section Header">
  <p:cSld name="6_Section Header">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4" name="Google Shape;24;p3"/>
          <p:cNvSpPr txBox="1"/>
          <p:nvPr/>
        </p:nvSpPr>
        <p:spPr>
          <a:xfrm>
            <a:off x="685800" y="1534695"/>
            <a:ext cx="7772400" cy="199657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3262"/>
              </a:buClr>
              <a:buSzPts val="5500"/>
              <a:buFont typeface="Arial"/>
              <a:buNone/>
            </a:pPr>
            <a:endParaRPr sz="5500" b="1" i="0" cap="none">
              <a:solidFill>
                <a:srgbClr val="003262"/>
              </a:solidFill>
              <a:latin typeface="Merriweather Sans"/>
              <a:ea typeface="Merriweather Sans"/>
              <a:cs typeface="Merriweather Sans"/>
              <a:sym typeface="Merriweather Sans"/>
            </a:endParaRPr>
          </a:p>
        </p:txBody>
      </p:sp>
      <p:sp>
        <p:nvSpPr>
          <p:cNvPr id="25" name="Google Shape;25;p3"/>
          <p:cNvSpPr txBox="1">
            <a:spLocks noGrp="1"/>
          </p:cNvSpPr>
          <p:nvPr>
            <p:ph type="subTitle" idx="1"/>
          </p:nvPr>
        </p:nvSpPr>
        <p:spPr>
          <a:xfrm>
            <a:off x="685800" y="3320213"/>
            <a:ext cx="6400800" cy="1113590"/>
          </a:xfrm>
          <a:prstGeom prst="rect">
            <a:avLst/>
          </a:prstGeom>
          <a:noFill/>
          <a:ln>
            <a:noFill/>
          </a:ln>
        </p:spPr>
        <p:txBody>
          <a:bodyPr spcFirstLastPara="1" wrap="square" lIns="91425" tIns="45700" rIns="91425" bIns="45700" anchor="t" anchorCtr="0">
            <a:noAutofit/>
          </a:bodyPr>
          <a:lstStyle>
            <a:lvl1pPr marR="0" lvl="0" algn="l" rtl="0">
              <a:spcBef>
                <a:spcPts val="440"/>
              </a:spcBef>
              <a:spcAft>
                <a:spcPts val="0"/>
              </a:spcAft>
              <a:buClr>
                <a:srgbClr val="0D0D0D"/>
              </a:buClr>
              <a:buSzPts val="2200"/>
              <a:buFont typeface="Arial"/>
              <a:buNone/>
              <a:defRPr sz="2200" b="0" i="0" u="none" strike="noStrike" cap="none">
                <a:solidFill>
                  <a:srgbClr val="0D0D0D"/>
                </a:solidFill>
                <a:latin typeface="Arial"/>
                <a:ea typeface="Arial"/>
                <a:cs typeface="Arial"/>
                <a:sym typeface="Arial"/>
              </a:defRPr>
            </a:lvl1pPr>
            <a:lvl2pPr marR="0" lvl="1" algn="ctr" rtl="0">
              <a:spcBef>
                <a:spcPts val="400"/>
              </a:spcBef>
              <a:spcAft>
                <a:spcPts val="0"/>
              </a:spcAft>
              <a:buClr>
                <a:srgbClr val="888888"/>
              </a:buClr>
              <a:buSzPts val="2000"/>
              <a:buFont typeface="Arial"/>
              <a:buNone/>
              <a:defRPr sz="2000" b="0" i="0" u="none" strike="noStrike" cap="none">
                <a:solidFill>
                  <a:srgbClr val="888888"/>
                </a:solidFill>
                <a:latin typeface="Merriweather Sans"/>
                <a:ea typeface="Merriweather Sans"/>
                <a:cs typeface="Merriweather Sans"/>
                <a:sym typeface="Merriweather Sans"/>
              </a:defRPr>
            </a:lvl2pPr>
            <a:lvl3pPr marR="0" lvl="2" algn="ctr" rtl="0">
              <a:spcBef>
                <a:spcPts val="360"/>
              </a:spcBef>
              <a:spcAft>
                <a:spcPts val="0"/>
              </a:spcAft>
              <a:buClr>
                <a:srgbClr val="888888"/>
              </a:buClr>
              <a:buSzPts val="1800"/>
              <a:buFont typeface="Arial"/>
              <a:buNone/>
              <a:defRPr sz="1800" b="0" i="0" u="none" strike="noStrike" cap="none">
                <a:solidFill>
                  <a:srgbClr val="888888"/>
                </a:solidFill>
                <a:latin typeface="Merriweather Sans"/>
                <a:ea typeface="Merriweather Sans"/>
                <a:cs typeface="Merriweather Sans"/>
                <a:sym typeface="Merriweather Sans"/>
              </a:defRPr>
            </a:lvl3pPr>
            <a:lvl4pPr marR="0" lvl="3" algn="ctr" rtl="0">
              <a:spcBef>
                <a:spcPts val="320"/>
              </a:spcBef>
              <a:spcAft>
                <a:spcPts val="0"/>
              </a:spcAft>
              <a:buClr>
                <a:srgbClr val="888888"/>
              </a:buClr>
              <a:buSzPts val="1600"/>
              <a:buFont typeface="Arial"/>
              <a:buNone/>
              <a:defRPr sz="1600" b="0" i="0" u="none" strike="noStrike" cap="none">
                <a:solidFill>
                  <a:srgbClr val="888888"/>
                </a:solidFill>
                <a:latin typeface="Merriweather Sans"/>
                <a:ea typeface="Merriweather Sans"/>
                <a:cs typeface="Merriweather Sans"/>
                <a:sym typeface="Merriweather Sans"/>
              </a:defRPr>
            </a:lvl4pPr>
            <a:lvl5pPr marR="0" lvl="4" algn="ctr" rtl="0">
              <a:spcBef>
                <a:spcPts val="280"/>
              </a:spcBef>
              <a:spcAft>
                <a:spcPts val="0"/>
              </a:spcAft>
              <a:buClr>
                <a:srgbClr val="888888"/>
              </a:buClr>
              <a:buSzPts val="1400"/>
              <a:buFont typeface="Arial"/>
              <a:buNone/>
              <a:defRPr sz="1400" b="0" i="0" u="none" strike="noStrike" cap="none">
                <a:solidFill>
                  <a:srgbClr val="888888"/>
                </a:solidFill>
                <a:latin typeface="Merriweather Sans"/>
                <a:ea typeface="Merriweather Sans"/>
                <a:cs typeface="Merriweather Sans"/>
                <a:sym typeface="Merriweather Sans"/>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6" name="Google Shape;26;p3"/>
          <p:cNvSpPr txBox="1">
            <a:spLocks noGrp="1"/>
          </p:cNvSpPr>
          <p:nvPr>
            <p:ph type="title"/>
          </p:nvPr>
        </p:nvSpPr>
        <p:spPr>
          <a:xfrm>
            <a:off x="685800" y="1450102"/>
            <a:ext cx="7662333" cy="18701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D0D0D"/>
              </a:buClr>
              <a:buSzPts val="5000"/>
              <a:buFont typeface="Merriweather Sans"/>
              <a:buNone/>
              <a:defRPr sz="5000" b="1" i="0" u="none" strike="noStrike" cap="none">
                <a:solidFill>
                  <a:srgbClr val="0D0D0D"/>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7" name="Google Shape;27;p3"/>
          <p:cNvPicPr preferRelativeResize="0"/>
          <p:nvPr/>
        </p:nvPicPr>
        <p:blipFill rotWithShape="1">
          <a:blip r:embed="rId3">
            <a:alphaModFix/>
          </a:blip>
          <a:srcRect/>
          <a:stretch/>
        </p:blipFill>
        <p:spPr>
          <a:xfrm>
            <a:off x="7343589" y="6078189"/>
            <a:ext cx="1343210" cy="4136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_Section Header">
  <p:cSld name="7_Section Header">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0" name="Google Shape;30;p4"/>
          <p:cNvSpPr txBox="1"/>
          <p:nvPr/>
        </p:nvSpPr>
        <p:spPr>
          <a:xfrm>
            <a:off x="685800" y="824332"/>
            <a:ext cx="7553325" cy="2723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3262"/>
              </a:buClr>
              <a:buSzPts val="5000"/>
              <a:buFont typeface="Merriweather Sans"/>
              <a:buNone/>
            </a:pPr>
            <a:endParaRPr sz="5000" b="1" i="0">
              <a:solidFill>
                <a:schemeClr val="lt1"/>
              </a:solidFill>
              <a:latin typeface="Merriweather Sans"/>
              <a:ea typeface="Merriweather Sans"/>
              <a:cs typeface="Merriweather Sans"/>
              <a:sym typeface="Merriweather Sans"/>
            </a:endParaRPr>
          </a:p>
        </p:txBody>
      </p:sp>
      <p:sp>
        <p:nvSpPr>
          <p:cNvPr id="31" name="Google Shape;31;p4"/>
          <p:cNvSpPr txBox="1">
            <a:spLocks noGrp="1"/>
          </p:cNvSpPr>
          <p:nvPr>
            <p:ph type="subTitle" idx="1"/>
          </p:nvPr>
        </p:nvSpPr>
        <p:spPr>
          <a:xfrm>
            <a:off x="685800" y="3320213"/>
            <a:ext cx="6400800" cy="1113590"/>
          </a:xfrm>
          <a:prstGeom prst="rect">
            <a:avLst/>
          </a:prstGeom>
          <a:noFill/>
          <a:ln>
            <a:noFill/>
          </a:ln>
        </p:spPr>
        <p:txBody>
          <a:bodyPr spcFirstLastPara="1" wrap="square" lIns="91425" tIns="45700" rIns="91425" bIns="45700" anchor="t" anchorCtr="0">
            <a:noAutofit/>
          </a:bodyPr>
          <a:lstStyle>
            <a:lvl1pPr marR="0" lvl="0" algn="l" rtl="0">
              <a:spcBef>
                <a:spcPts val="440"/>
              </a:spcBef>
              <a:spcAft>
                <a:spcPts val="0"/>
              </a:spcAft>
              <a:buClr>
                <a:srgbClr val="FFFFFF"/>
              </a:buClr>
              <a:buSzPts val="2200"/>
              <a:buFont typeface="Arial"/>
              <a:buNone/>
              <a:defRPr sz="2200" b="0" i="0" u="none" strike="noStrike" cap="none">
                <a:solidFill>
                  <a:srgbClr val="FFFFFF"/>
                </a:solidFill>
                <a:latin typeface="Arial"/>
                <a:ea typeface="Arial"/>
                <a:cs typeface="Arial"/>
                <a:sym typeface="Arial"/>
              </a:defRPr>
            </a:lvl1pPr>
            <a:lvl2pPr marR="0" lvl="1" algn="ctr" rtl="0">
              <a:spcBef>
                <a:spcPts val="400"/>
              </a:spcBef>
              <a:spcAft>
                <a:spcPts val="0"/>
              </a:spcAft>
              <a:buClr>
                <a:srgbClr val="888888"/>
              </a:buClr>
              <a:buSzPts val="2000"/>
              <a:buFont typeface="Arial"/>
              <a:buNone/>
              <a:defRPr sz="2000" b="0" i="0" u="none" strike="noStrike" cap="none">
                <a:solidFill>
                  <a:srgbClr val="888888"/>
                </a:solidFill>
                <a:latin typeface="Merriweather Sans"/>
                <a:ea typeface="Merriweather Sans"/>
                <a:cs typeface="Merriweather Sans"/>
                <a:sym typeface="Merriweather Sans"/>
              </a:defRPr>
            </a:lvl2pPr>
            <a:lvl3pPr marR="0" lvl="2" algn="ctr" rtl="0">
              <a:spcBef>
                <a:spcPts val="360"/>
              </a:spcBef>
              <a:spcAft>
                <a:spcPts val="0"/>
              </a:spcAft>
              <a:buClr>
                <a:srgbClr val="888888"/>
              </a:buClr>
              <a:buSzPts val="1800"/>
              <a:buFont typeface="Arial"/>
              <a:buNone/>
              <a:defRPr sz="1800" b="0" i="0" u="none" strike="noStrike" cap="none">
                <a:solidFill>
                  <a:srgbClr val="888888"/>
                </a:solidFill>
                <a:latin typeface="Merriweather Sans"/>
                <a:ea typeface="Merriweather Sans"/>
                <a:cs typeface="Merriweather Sans"/>
                <a:sym typeface="Merriweather Sans"/>
              </a:defRPr>
            </a:lvl3pPr>
            <a:lvl4pPr marR="0" lvl="3" algn="ctr" rtl="0">
              <a:spcBef>
                <a:spcPts val="320"/>
              </a:spcBef>
              <a:spcAft>
                <a:spcPts val="0"/>
              </a:spcAft>
              <a:buClr>
                <a:srgbClr val="888888"/>
              </a:buClr>
              <a:buSzPts val="1600"/>
              <a:buFont typeface="Arial"/>
              <a:buNone/>
              <a:defRPr sz="1600" b="0" i="0" u="none" strike="noStrike" cap="none">
                <a:solidFill>
                  <a:srgbClr val="888888"/>
                </a:solidFill>
                <a:latin typeface="Merriweather Sans"/>
                <a:ea typeface="Merriweather Sans"/>
                <a:cs typeface="Merriweather Sans"/>
                <a:sym typeface="Merriweather Sans"/>
              </a:defRPr>
            </a:lvl4pPr>
            <a:lvl5pPr marR="0" lvl="4" algn="ctr" rtl="0">
              <a:spcBef>
                <a:spcPts val="280"/>
              </a:spcBef>
              <a:spcAft>
                <a:spcPts val="0"/>
              </a:spcAft>
              <a:buClr>
                <a:srgbClr val="888888"/>
              </a:buClr>
              <a:buSzPts val="1400"/>
              <a:buFont typeface="Arial"/>
              <a:buNone/>
              <a:defRPr sz="1400" b="0" i="0" u="none" strike="noStrike" cap="none">
                <a:solidFill>
                  <a:srgbClr val="888888"/>
                </a:solidFill>
                <a:latin typeface="Merriweather Sans"/>
                <a:ea typeface="Merriweather Sans"/>
                <a:cs typeface="Merriweather Sans"/>
                <a:sym typeface="Merriweather Sans"/>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2" name="Google Shape;32;p4"/>
          <p:cNvSpPr txBox="1">
            <a:spLocks noGrp="1"/>
          </p:cNvSpPr>
          <p:nvPr>
            <p:ph type="title"/>
          </p:nvPr>
        </p:nvSpPr>
        <p:spPr>
          <a:xfrm>
            <a:off x="685800" y="1450102"/>
            <a:ext cx="7662333" cy="18701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5000"/>
              <a:buFont typeface="Merriweather Sans"/>
              <a:buNone/>
              <a:defRPr sz="5000" b="1" i="0" u="none" strike="noStrike" cap="none">
                <a:solidFill>
                  <a:srgbClr val="FFFFFF"/>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3" name="Google Shape;33;p4"/>
          <p:cNvPicPr preferRelativeResize="0"/>
          <p:nvPr/>
        </p:nvPicPr>
        <p:blipFill rotWithShape="1">
          <a:blip r:embed="rId3">
            <a:alphaModFix/>
          </a:blip>
          <a:srcRect/>
          <a:stretch/>
        </p:blipFill>
        <p:spPr>
          <a:xfrm>
            <a:off x="7343589" y="6078189"/>
            <a:ext cx="1343210" cy="41365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457200" y="972051"/>
            <a:ext cx="7464425"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3262"/>
              </a:buClr>
              <a:buSzPts val="4200"/>
              <a:buFont typeface="Merriweather Sans"/>
              <a:buNone/>
              <a:defRPr sz="4200" b="1" i="0" u="none" strike="noStrike" cap="non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5"/>
          <p:cNvSpPr txBox="1">
            <a:spLocks noGrp="1"/>
          </p:cNvSpPr>
          <p:nvPr>
            <p:ph type="body" idx="1"/>
          </p:nvPr>
        </p:nvSpPr>
        <p:spPr>
          <a:xfrm>
            <a:off x="457200" y="2097755"/>
            <a:ext cx="3717925" cy="2823496"/>
          </a:xfrm>
          <a:prstGeom prst="rect">
            <a:avLst/>
          </a:prstGeom>
          <a:noFill/>
          <a:ln>
            <a:noFill/>
          </a:ln>
        </p:spPr>
        <p:txBody>
          <a:bodyPr spcFirstLastPara="1" wrap="square" lIns="91425" tIns="45700" rIns="91425" bIns="45700" anchor="t" anchorCtr="0">
            <a:noAutofit/>
          </a:bodyPr>
          <a:lstStyle>
            <a:lvl1pPr marL="457200" marR="0" lvl="0" indent="-368300" algn="l" rtl="0">
              <a:spcBef>
                <a:spcPts val="440"/>
              </a:spcBef>
              <a:spcAft>
                <a:spcPts val="0"/>
              </a:spcAft>
              <a:buClr>
                <a:srgbClr val="2D637F"/>
              </a:buClr>
              <a:buSzPts val="2200"/>
              <a:buFont typeface="Arial"/>
              <a:buChar char="•"/>
              <a:defRPr sz="2200" b="0" i="0" u="none" strike="noStrike" cap="none">
                <a:solidFill>
                  <a:srgbClr val="2D637F"/>
                </a:solidFill>
                <a:latin typeface="Merriweather Sans"/>
                <a:ea typeface="Merriweather Sans"/>
                <a:cs typeface="Merriweather Sans"/>
                <a:sym typeface="Merriweather Sans"/>
              </a:defRPr>
            </a:lvl1pPr>
            <a:lvl2pPr marL="914400" marR="0" lvl="1" indent="-355600" algn="l" rtl="0">
              <a:spcBef>
                <a:spcPts val="400"/>
              </a:spcBef>
              <a:spcAft>
                <a:spcPts val="0"/>
              </a:spcAft>
              <a:buClr>
                <a:srgbClr val="2D637F"/>
              </a:buClr>
              <a:buSzPts val="2000"/>
              <a:buFont typeface="Arial"/>
              <a:buChar char="–"/>
              <a:defRPr sz="2000" b="0" i="0" u="none" strike="noStrike" cap="none">
                <a:solidFill>
                  <a:srgbClr val="2D637F"/>
                </a:solidFill>
                <a:latin typeface="Merriweather Sans"/>
                <a:ea typeface="Merriweather Sans"/>
                <a:cs typeface="Merriweather Sans"/>
                <a:sym typeface="Merriweather Sans"/>
              </a:defRPr>
            </a:lvl2pPr>
            <a:lvl3pPr marL="1371600" marR="0" lvl="2" indent="-342900" algn="l" rtl="0">
              <a:spcBef>
                <a:spcPts val="360"/>
              </a:spcBef>
              <a:spcAft>
                <a:spcPts val="0"/>
              </a:spcAft>
              <a:buClr>
                <a:srgbClr val="2D637F"/>
              </a:buClr>
              <a:buSzPts val="1800"/>
              <a:buFont typeface="Arial"/>
              <a:buChar char="•"/>
              <a:defRPr sz="1800" b="0" i="0" u="none" strike="noStrike" cap="none">
                <a:solidFill>
                  <a:srgbClr val="2D637F"/>
                </a:solidFill>
                <a:latin typeface="Merriweather Sans"/>
                <a:ea typeface="Merriweather Sans"/>
                <a:cs typeface="Merriweather Sans"/>
                <a:sym typeface="Merriweather Sans"/>
              </a:defRPr>
            </a:lvl3pPr>
            <a:lvl4pPr marL="1828800" marR="0" lvl="3" indent="-330200" algn="l" rtl="0">
              <a:spcBef>
                <a:spcPts val="320"/>
              </a:spcBef>
              <a:spcAft>
                <a:spcPts val="0"/>
              </a:spcAft>
              <a:buClr>
                <a:srgbClr val="2D637F"/>
              </a:buClr>
              <a:buSzPts val="1600"/>
              <a:buFont typeface="Arial"/>
              <a:buChar char="–"/>
              <a:defRPr sz="1600" b="0" i="0" u="none" strike="noStrike" cap="none">
                <a:solidFill>
                  <a:srgbClr val="2D637F"/>
                </a:solidFill>
                <a:latin typeface="Merriweather Sans"/>
                <a:ea typeface="Merriweather Sans"/>
                <a:cs typeface="Merriweather Sans"/>
                <a:sym typeface="Merriweather Sans"/>
              </a:defRPr>
            </a:lvl4pPr>
            <a:lvl5pPr marL="2286000" marR="0" lvl="4" indent="-317500" algn="l" rtl="0">
              <a:spcBef>
                <a:spcPts val="280"/>
              </a:spcBef>
              <a:spcAft>
                <a:spcPts val="0"/>
              </a:spcAft>
              <a:buClr>
                <a:srgbClr val="2D637F"/>
              </a:buClr>
              <a:buSzPts val="1400"/>
              <a:buFont typeface="Arial"/>
              <a:buChar char="»"/>
              <a:defRPr sz="1400" b="0" i="0" u="none" strike="noStrike" cap="none">
                <a:solidFill>
                  <a:srgbClr val="2D637F"/>
                </a:solidFill>
                <a:latin typeface="Merriweather Sans"/>
                <a:ea typeface="Merriweather Sans"/>
                <a:cs typeface="Merriweather Sans"/>
                <a:sym typeface="Merriweather San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body" idx="2"/>
          </p:nvPr>
        </p:nvSpPr>
        <p:spPr>
          <a:xfrm>
            <a:off x="4175125" y="2097754"/>
            <a:ext cx="3746500" cy="2823497"/>
          </a:xfrm>
          <a:prstGeom prst="rect">
            <a:avLst/>
          </a:prstGeom>
          <a:noFill/>
          <a:ln>
            <a:noFill/>
          </a:ln>
        </p:spPr>
        <p:txBody>
          <a:bodyPr spcFirstLastPara="1" wrap="square" lIns="91425" tIns="45700" rIns="91425" bIns="45700" anchor="t" anchorCtr="0">
            <a:noAutofit/>
          </a:bodyPr>
          <a:lstStyle>
            <a:lvl1pPr marL="457200" marR="0" lvl="0" indent="-368300" algn="l" rtl="0">
              <a:spcBef>
                <a:spcPts val="440"/>
              </a:spcBef>
              <a:spcAft>
                <a:spcPts val="0"/>
              </a:spcAft>
              <a:buClr>
                <a:srgbClr val="2D637F"/>
              </a:buClr>
              <a:buSzPts val="2200"/>
              <a:buFont typeface="Arial"/>
              <a:buChar char="•"/>
              <a:defRPr sz="2200" b="0" i="0" u="none" strike="noStrike" cap="none">
                <a:solidFill>
                  <a:srgbClr val="2D637F"/>
                </a:solidFill>
                <a:latin typeface="Merriweather Sans"/>
                <a:ea typeface="Merriweather Sans"/>
                <a:cs typeface="Merriweather Sans"/>
                <a:sym typeface="Merriweather Sans"/>
              </a:defRPr>
            </a:lvl1pPr>
            <a:lvl2pPr marL="914400" marR="0" lvl="1" indent="-355600" algn="l" rtl="0">
              <a:spcBef>
                <a:spcPts val="400"/>
              </a:spcBef>
              <a:spcAft>
                <a:spcPts val="0"/>
              </a:spcAft>
              <a:buClr>
                <a:srgbClr val="2D637F"/>
              </a:buClr>
              <a:buSzPts val="2000"/>
              <a:buFont typeface="Arial"/>
              <a:buChar char="–"/>
              <a:defRPr sz="2000" b="0" i="0" u="none" strike="noStrike" cap="none">
                <a:solidFill>
                  <a:srgbClr val="2D637F"/>
                </a:solidFill>
                <a:latin typeface="Merriweather Sans"/>
                <a:ea typeface="Merriweather Sans"/>
                <a:cs typeface="Merriweather Sans"/>
                <a:sym typeface="Merriweather Sans"/>
              </a:defRPr>
            </a:lvl2pPr>
            <a:lvl3pPr marL="1371600" marR="0" lvl="2" indent="-342900" algn="l" rtl="0">
              <a:spcBef>
                <a:spcPts val="360"/>
              </a:spcBef>
              <a:spcAft>
                <a:spcPts val="0"/>
              </a:spcAft>
              <a:buClr>
                <a:srgbClr val="2D637F"/>
              </a:buClr>
              <a:buSzPts val="1800"/>
              <a:buFont typeface="Arial"/>
              <a:buChar char="•"/>
              <a:defRPr sz="1800" b="0" i="0" u="none" strike="noStrike" cap="none">
                <a:solidFill>
                  <a:srgbClr val="2D637F"/>
                </a:solidFill>
                <a:latin typeface="Merriweather Sans"/>
                <a:ea typeface="Merriweather Sans"/>
                <a:cs typeface="Merriweather Sans"/>
                <a:sym typeface="Merriweather Sans"/>
              </a:defRPr>
            </a:lvl3pPr>
            <a:lvl4pPr marL="1828800" marR="0" lvl="3" indent="-330200" algn="l" rtl="0">
              <a:spcBef>
                <a:spcPts val="320"/>
              </a:spcBef>
              <a:spcAft>
                <a:spcPts val="0"/>
              </a:spcAft>
              <a:buClr>
                <a:srgbClr val="2D637F"/>
              </a:buClr>
              <a:buSzPts val="1600"/>
              <a:buFont typeface="Arial"/>
              <a:buChar char="–"/>
              <a:defRPr sz="1600" b="0" i="0" u="none" strike="noStrike" cap="none">
                <a:solidFill>
                  <a:srgbClr val="2D637F"/>
                </a:solidFill>
                <a:latin typeface="Merriweather Sans"/>
                <a:ea typeface="Merriweather Sans"/>
                <a:cs typeface="Merriweather Sans"/>
                <a:sym typeface="Merriweather Sans"/>
              </a:defRPr>
            </a:lvl4pPr>
            <a:lvl5pPr marL="2286000" marR="0" lvl="4" indent="-317500" algn="l" rtl="0">
              <a:spcBef>
                <a:spcPts val="280"/>
              </a:spcBef>
              <a:spcAft>
                <a:spcPts val="0"/>
              </a:spcAft>
              <a:buClr>
                <a:srgbClr val="2D637F"/>
              </a:buClr>
              <a:buSzPts val="1400"/>
              <a:buFont typeface="Arial"/>
              <a:buChar char="»"/>
              <a:defRPr sz="1400" b="0" i="0" u="none" strike="noStrike" cap="none">
                <a:solidFill>
                  <a:srgbClr val="2D637F"/>
                </a:solidFill>
                <a:latin typeface="Merriweather Sans"/>
                <a:ea typeface="Merriweather Sans"/>
                <a:cs typeface="Merriweather Sans"/>
                <a:sym typeface="Merriweather Sans"/>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Section Header">
  <p:cSld name="4_Section Header">
    <p:spTree>
      <p:nvGrpSpPr>
        <p:cNvPr id="1" name="Shape 38"/>
        <p:cNvGrpSpPr/>
        <p:nvPr/>
      </p:nvGrpSpPr>
      <p:grpSpPr>
        <a:xfrm>
          <a:off x="0" y="0"/>
          <a:ext cx="0" cy="0"/>
          <a:chOff x="0" y="0"/>
          <a:chExt cx="0" cy="0"/>
        </a:xfrm>
      </p:grpSpPr>
      <p:pic>
        <p:nvPicPr>
          <p:cNvPr id="39" name="Google Shape;39;p6" descr="bgrd_ppt8.eps"/>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0" name="Google Shape;40;p6"/>
          <p:cNvSpPr txBox="1"/>
          <p:nvPr/>
        </p:nvSpPr>
        <p:spPr>
          <a:xfrm>
            <a:off x="685800" y="824332"/>
            <a:ext cx="7553325" cy="2723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3262"/>
              </a:buClr>
              <a:buSzPts val="5000"/>
              <a:buFont typeface="Merriweather Sans"/>
              <a:buNone/>
            </a:pPr>
            <a:endParaRPr sz="5000" b="1" i="0">
              <a:solidFill>
                <a:srgbClr val="FFFFFF"/>
              </a:solidFill>
              <a:latin typeface="Merriweather Sans"/>
              <a:ea typeface="Merriweather Sans"/>
              <a:cs typeface="Merriweather Sans"/>
              <a:sym typeface="Merriweather Sans"/>
            </a:endParaRPr>
          </a:p>
        </p:txBody>
      </p:sp>
      <p:sp>
        <p:nvSpPr>
          <p:cNvPr id="41" name="Google Shape;41;p6"/>
          <p:cNvSpPr txBox="1">
            <a:spLocks noGrp="1"/>
          </p:cNvSpPr>
          <p:nvPr>
            <p:ph type="subTitle" idx="1"/>
          </p:nvPr>
        </p:nvSpPr>
        <p:spPr>
          <a:xfrm>
            <a:off x="685800" y="3320213"/>
            <a:ext cx="6400800" cy="1113590"/>
          </a:xfrm>
          <a:prstGeom prst="rect">
            <a:avLst/>
          </a:prstGeom>
          <a:noFill/>
          <a:ln>
            <a:noFill/>
          </a:ln>
        </p:spPr>
        <p:txBody>
          <a:bodyPr spcFirstLastPara="1" wrap="square" lIns="91425" tIns="45700" rIns="91425" bIns="45700" anchor="t" anchorCtr="0">
            <a:noAutofit/>
          </a:bodyPr>
          <a:lstStyle>
            <a:lvl1pPr marR="0" lvl="0" algn="l" rtl="0">
              <a:spcBef>
                <a:spcPts val="440"/>
              </a:spcBef>
              <a:spcAft>
                <a:spcPts val="0"/>
              </a:spcAft>
              <a:buClr>
                <a:srgbClr val="FFFFFF"/>
              </a:buClr>
              <a:buSzPts val="2200"/>
              <a:buFont typeface="Arial"/>
              <a:buNone/>
              <a:defRPr sz="2200" b="0" i="0" u="none" strike="noStrike" cap="none">
                <a:solidFill>
                  <a:srgbClr val="FFFFFF"/>
                </a:solidFill>
                <a:latin typeface="Arial"/>
                <a:ea typeface="Arial"/>
                <a:cs typeface="Arial"/>
                <a:sym typeface="Arial"/>
              </a:defRPr>
            </a:lvl1pPr>
            <a:lvl2pPr marR="0" lvl="1" algn="ctr" rtl="0">
              <a:spcBef>
                <a:spcPts val="400"/>
              </a:spcBef>
              <a:spcAft>
                <a:spcPts val="0"/>
              </a:spcAft>
              <a:buClr>
                <a:srgbClr val="888888"/>
              </a:buClr>
              <a:buSzPts val="2000"/>
              <a:buFont typeface="Arial"/>
              <a:buNone/>
              <a:defRPr sz="2000" b="0" i="0" u="none" strike="noStrike" cap="none">
                <a:solidFill>
                  <a:srgbClr val="888888"/>
                </a:solidFill>
                <a:latin typeface="Merriweather Sans"/>
                <a:ea typeface="Merriweather Sans"/>
                <a:cs typeface="Merriweather Sans"/>
                <a:sym typeface="Merriweather Sans"/>
              </a:defRPr>
            </a:lvl2pPr>
            <a:lvl3pPr marR="0" lvl="2" algn="ctr" rtl="0">
              <a:spcBef>
                <a:spcPts val="360"/>
              </a:spcBef>
              <a:spcAft>
                <a:spcPts val="0"/>
              </a:spcAft>
              <a:buClr>
                <a:srgbClr val="888888"/>
              </a:buClr>
              <a:buSzPts val="1800"/>
              <a:buFont typeface="Arial"/>
              <a:buNone/>
              <a:defRPr sz="1800" b="0" i="0" u="none" strike="noStrike" cap="none">
                <a:solidFill>
                  <a:srgbClr val="888888"/>
                </a:solidFill>
                <a:latin typeface="Merriweather Sans"/>
                <a:ea typeface="Merriweather Sans"/>
                <a:cs typeface="Merriweather Sans"/>
                <a:sym typeface="Merriweather Sans"/>
              </a:defRPr>
            </a:lvl3pPr>
            <a:lvl4pPr marR="0" lvl="3" algn="ctr" rtl="0">
              <a:spcBef>
                <a:spcPts val="320"/>
              </a:spcBef>
              <a:spcAft>
                <a:spcPts val="0"/>
              </a:spcAft>
              <a:buClr>
                <a:srgbClr val="888888"/>
              </a:buClr>
              <a:buSzPts val="1600"/>
              <a:buFont typeface="Arial"/>
              <a:buNone/>
              <a:defRPr sz="1600" b="0" i="0" u="none" strike="noStrike" cap="none">
                <a:solidFill>
                  <a:srgbClr val="888888"/>
                </a:solidFill>
                <a:latin typeface="Merriweather Sans"/>
                <a:ea typeface="Merriweather Sans"/>
                <a:cs typeface="Merriweather Sans"/>
                <a:sym typeface="Merriweather Sans"/>
              </a:defRPr>
            </a:lvl4pPr>
            <a:lvl5pPr marR="0" lvl="4" algn="ctr" rtl="0">
              <a:spcBef>
                <a:spcPts val="280"/>
              </a:spcBef>
              <a:spcAft>
                <a:spcPts val="0"/>
              </a:spcAft>
              <a:buClr>
                <a:srgbClr val="888888"/>
              </a:buClr>
              <a:buSzPts val="1400"/>
              <a:buFont typeface="Arial"/>
              <a:buNone/>
              <a:defRPr sz="1400" b="0" i="0" u="none" strike="noStrike" cap="none">
                <a:solidFill>
                  <a:srgbClr val="888888"/>
                </a:solidFill>
                <a:latin typeface="Merriweather Sans"/>
                <a:ea typeface="Merriweather Sans"/>
                <a:cs typeface="Merriweather Sans"/>
                <a:sym typeface="Merriweather Sans"/>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2" name="Google Shape;42;p6"/>
          <p:cNvSpPr txBox="1">
            <a:spLocks noGrp="1"/>
          </p:cNvSpPr>
          <p:nvPr>
            <p:ph type="title"/>
          </p:nvPr>
        </p:nvSpPr>
        <p:spPr>
          <a:xfrm>
            <a:off x="685800" y="1450102"/>
            <a:ext cx="7662333" cy="18701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5000"/>
              <a:buFont typeface="Merriweather Sans"/>
              <a:buNone/>
              <a:defRPr sz="5000" b="1" i="0" u="none" strike="noStrike" cap="none">
                <a:solidFill>
                  <a:srgbClr val="FFFFFF"/>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43" name="Google Shape;43;p6"/>
          <p:cNvPicPr preferRelativeResize="0"/>
          <p:nvPr/>
        </p:nvPicPr>
        <p:blipFill rotWithShape="1">
          <a:blip r:embed="rId3">
            <a:alphaModFix/>
          </a:blip>
          <a:srcRect/>
          <a:stretch/>
        </p:blipFill>
        <p:spPr>
          <a:xfrm>
            <a:off x="7343589" y="6078189"/>
            <a:ext cx="1343210" cy="4136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44"/>
        <p:cNvGrpSpPr/>
        <p:nvPr/>
      </p:nvGrpSpPr>
      <p:grpSpPr>
        <a:xfrm>
          <a:off x="0" y="0"/>
          <a:ext cx="0" cy="0"/>
          <a:chOff x="0" y="0"/>
          <a:chExt cx="0" cy="0"/>
        </a:xfrm>
      </p:grpSpPr>
      <p:pic>
        <p:nvPicPr>
          <p:cNvPr id="45" name="Google Shape;45;p7" descr="bgrd_ppt4.eps"/>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6" name="Google Shape;46;p7"/>
          <p:cNvSpPr txBox="1"/>
          <p:nvPr/>
        </p:nvSpPr>
        <p:spPr>
          <a:xfrm>
            <a:off x="685800" y="824332"/>
            <a:ext cx="7553325" cy="2723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3262"/>
              </a:buClr>
              <a:buSzPts val="5000"/>
              <a:buFont typeface="Merriweather Sans"/>
              <a:buNone/>
            </a:pPr>
            <a:endParaRPr sz="5000" b="1" i="0">
              <a:solidFill>
                <a:srgbClr val="003262"/>
              </a:solidFill>
              <a:latin typeface="Merriweather Sans"/>
              <a:ea typeface="Merriweather Sans"/>
              <a:cs typeface="Merriweather Sans"/>
              <a:sym typeface="Merriweather Sans"/>
            </a:endParaRPr>
          </a:p>
        </p:txBody>
      </p:sp>
      <p:sp>
        <p:nvSpPr>
          <p:cNvPr id="47" name="Google Shape;47;p7"/>
          <p:cNvSpPr txBox="1">
            <a:spLocks noGrp="1"/>
          </p:cNvSpPr>
          <p:nvPr>
            <p:ph type="subTitle" idx="1"/>
          </p:nvPr>
        </p:nvSpPr>
        <p:spPr>
          <a:xfrm>
            <a:off x="685800" y="3320213"/>
            <a:ext cx="6400800" cy="1113590"/>
          </a:xfrm>
          <a:prstGeom prst="rect">
            <a:avLst/>
          </a:prstGeom>
          <a:noFill/>
          <a:ln>
            <a:noFill/>
          </a:ln>
        </p:spPr>
        <p:txBody>
          <a:bodyPr spcFirstLastPara="1" wrap="square" lIns="91425" tIns="45700" rIns="91425" bIns="45700" anchor="t" anchorCtr="0">
            <a:noAutofit/>
          </a:bodyPr>
          <a:lstStyle>
            <a:lvl1pPr marR="0" lvl="0" algn="l" rtl="0">
              <a:spcBef>
                <a:spcPts val="440"/>
              </a:spcBef>
              <a:spcAft>
                <a:spcPts val="0"/>
              </a:spcAft>
              <a:buClr>
                <a:srgbClr val="003262"/>
              </a:buClr>
              <a:buSzPts val="2200"/>
              <a:buFont typeface="Arial"/>
              <a:buNone/>
              <a:defRPr sz="2200" b="0" i="0" u="none" strike="noStrike" cap="none">
                <a:solidFill>
                  <a:srgbClr val="003262"/>
                </a:solidFill>
                <a:latin typeface="Arial"/>
                <a:ea typeface="Arial"/>
                <a:cs typeface="Arial"/>
                <a:sym typeface="Arial"/>
              </a:defRPr>
            </a:lvl1pPr>
            <a:lvl2pPr marR="0" lvl="1" algn="ctr" rtl="0">
              <a:spcBef>
                <a:spcPts val="400"/>
              </a:spcBef>
              <a:spcAft>
                <a:spcPts val="0"/>
              </a:spcAft>
              <a:buClr>
                <a:srgbClr val="888888"/>
              </a:buClr>
              <a:buSzPts val="2000"/>
              <a:buFont typeface="Arial"/>
              <a:buNone/>
              <a:defRPr sz="2000" b="0" i="0" u="none" strike="noStrike" cap="none">
                <a:solidFill>
                  <a:srgbClr val="888888"/>
                </a:solidFill>
                <a:latin typeface="Merriweather Sans"/>
                <a:ea typeface="Merriweather Sans"/>
                <a:cs typeface="Merriweather Sans"/>
                <a:sym typeface="Merriweather Sans"/>
              </a:defRPr>
            </a:lvl2pPr>
            <a:lvl3pPr marR="0" lvl="2" algn="ctr" rtl="0">
              <a:spcBef>
                <a:spcPts val="360"/>
              </a:spcBef>
              <a:spcAft>
                <a:spcPts val="0"/>
              </a:spcAft>
              <a:buClr>
                <a:srgbClr val="888888"/>
              </a:buClr>
              <a:buSzPts val="1800"/>
              <a:buFont typeface="Arial"/>
              <a:buNone/>
              <a:defRPr sz="1800" b="0" i="0" u="none" strike="noStrike" cap="none">
                <a:solidFill>
                  <a:srgbClr val="888888"/>
                </a:solidFill>
                <a:latin typeface="Merriweather Sans"/>
                <a:ea typeface="Merriweather Sans"/>
                <a:cs typeface="Merriweather Sans"/>
                <a:sym typeface="Merriweather Sans"/>
              </a:defRPr>
            </a:lvl3pPr>
            <a:lvl4pPr marR="0" lvl="3" algn="ctr" rtl="0">
              <a:spcBef>
                <a:spcPts val="320"/>
              </a:spcBef>
              <a:spcAft>
                <a:spcPts val="0"/>
              </a:spcAft>
              <a:buClr>
                <a:srgbClr val="888888"/>
              </a:buClr>
              <a:buSzPts val="1600"/>
              <a:buFont typeface="Arial"/>
              <a:buNone/>
              <a:defRPr sz="1600" b="0" i="0" u="none" strike="noStrike" cap="none">
                <a:solidFill>
                  <a:srgbClr val="888888"/>
                </a:solidFill>
                <a:latin typeface="Merriweather Sans"/>
                <a:ea typeface="Merriweather Sans"/>
                <a:cs typeface="Merriweather Sans"/>
                <a:sym typeface="Merriweather Sans"/>
              </a:defRPr>
            </a:lvl4pPr>
            <a:lvl5pPr marR="0" lvl="4" algn="ctr" rtl="0">
              <a:spcBef>
                <a:spcPts val="280"/>
              </a:spcBef>
              <a:spcAft>
                <a:spcPts val="0"/>
              </a:spcAft>
              <a:buClr>
                <a:srgbClr val="888888"/>
              </a:buClr>
              <a:buSzPts val="1400"/>
              <a:buFont typeface="Arial"/>
              <a:buNone/>
              <a:defRPr sz="1400" b="0" i="0" u="none" strike="noStrike" cap="none">
                <a:solidFill>
                  <a:srgbClr val="888888"/>
                </a:solidFill>
                <a:latin typeface="Merriweather Sans"/>
                <a:ea typeface="Merriweather Sans"/>
                <a:cs typeface="Merriweather Sans"/>
                <a:sym typeface="Merriweather Sans"/>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8" name="Google Shape;48;p7"/>
          <p:cNvSpPr txBox="1">
            <a:spLocks noGrp="1"/>
          </p:cNvSpPr>
          <p:nvPr>
            <p:ph type="title"/>
          </p:nvPr>
        </p:nvSpPr>
        <p:spPr>
          <a:xfrm>
            <a:off x="685800" y="1450102"/>
            <a:ext cx="7662333" cy="18701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3262"/>
              </a:buClr>
              <a:buSzPts val="5000"/>
              <a:buFont typeface="Merriweather Sans"/>
              <a:buNone/>
              <a:defRPr sz="5000" b="1" i="0" u="none" strike="noStrike" cap="non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49" name="Google Shape;49;p7" descr="UC Berkeley Primary Logo_Berkeley Blue.eps"/>
          <p:cNvPicPr preferRelativeResize="0"/>
          <p:nvPr/>
        </p:nvPicPr>
        <p:blipFill rotWithShape="1">
          <a:blip r:embed="rId3">
            <a:alphaModFix/>
          </a:blip>
          <a:srcRect/>
          <a:stretch/>
        </p:blipFill>
        <p:spPr>
          <a:xfrm>
            <a:off x="7343589" y="6078189"/>
            <a:ext cx="1343211" cy="4136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Section Header">
  <p:cSld name="8_Section Header">
    <p:spTree>
      <p:nvGrpSpPr>
        <p:cNvPr id="1" name="Shape 50"/>
        <p:cNvGrpSpPr/>
        <p:nvPr/>
      </p:nvGrpSpPr>
      <p:grpSpPr>
        <a:xfrm>
          <a:off x="0" y="0"/>
          <a:ext cx="0" cy="0"/>
          <a:chOff x="0" y="0"/>
          <a:chExt cx="0" cy="0"/>
        </a:xfrm>
      </p:grpSpPr>
      <p:pic>
        <p:nvPicPr>
          <p:cNvPr id="51" name="Google Shape;51;p8" descr="bgrd_ppt9.eps"/>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52" name="Google Shape;52;p8"/>
          <p:cNvSpPr txBox="1"/>
          <p:nvPr/>
        </p:nvSpPr>
        <p:spPr>
          <a:xfrm>
            <a:off x="685800" y="824332"/>
            <a:ext cx="7553325" cy="2723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3262"/>
              </a:buClr>
              <a:buSzPts val="5000"/>
              <a:buFont typeface="Merriweather Sans"/>
              <a:buNone/>
            </a:pPr>
            <a:endParaRPr sz="5000" b="1" i="0">
              <a:solidFill>
                <a:srgbClr val="003262"/>
              </a:solidFill>
              <a:latin typeface="Merriweather Sans"/>
              <a:ea typeface="Merriweather Sans"/>
              <a:cs typeface="Merriweather Sans"/>
              <a:sym typeface="Merriweather Sans"/>
            </a:endParaRPr>
          </a:p>
        </p:txBody>
      </p:sp>
      <p:sp>
        <p:nvSpPr>
          <p:cNvPr id="53" name="Google Shape;53;p8"/>
          <p:cNvSpPr txBox="1">
            <a:spLocks noGrp="1"/>
          </p:cNvSpPr>
          <p:nvPr>
            <p:ph type="subTitle" idx="1"/>
          </p:nvPr>
        </p:nvSpPr>
        <p:spPr>
          <a:xfrm>
            <a:off x="685800" y="3320213"/>
            <a:ext cx="6400800" cy="1113590"/>
          </a:xfrm>
          <a:prstGeom prst="rect">
            <a:avLst/>
          </a:prstGeom>
          <a:noFill/>
          <a:ln>
            <a:noFill/>
          </a:ln>
        </p:spPr>
        <p:txBody>
          <a:bodyPr spcFirstLastPara="1" wrap="square" lIns="91425" tIns="45700" rIns="91425" bIns="45700" anchor="t" anchorCtr="0">
            <a:noAutofit/>
          </a:bodyPr>
          <a:lstStyle>
            <a:lvl1pPr marR="0" lvl="0" algn="l" rtl="0">
              <a:spcBef>
                <a:spcPts val="440"/>
              </a:spcBef>
              <a:spcAft>
                <a:spcPts val="0"/>
              </a:spcAft>
              <a:buClr>
                <a:srgbClr val="003262"/>
              </a:buClr>
              <a:buSzPts val="2200"/>
              <a:buFont typeface="Arial"/>
              <a:buNone/>
              <a:defRPr sz="2200" b="0" i="0" u="none" strike="noStrike" cap="none">
                <a:solidFill>
                  <a:srgbClr val="003262"/>
                </a:solidFill>
                <a:latin typeface="Arial"/>
                <a:ea typeface="Arial"/>
                <a:cs typeface="Arial"/>
                <a:sym typeface="Arial"/>
              </a:defRPr>
            </a:lvl1pPr>
            <a:lvl2pPr marR="0" lvl="1" algn="ctr" rtl="0">
              <a:spcBef>
                <a:spcPts val="400"/>
              </a:spcBef>
              <a:spcAft>
                <a:spcPts val="0"/>
              </a:spcAft>
              <a:buClr>
                <a:srgbClr val="888888"/>
              </a:buClr>
              <a:buSzPts val="2000"/>
              <a:buFont typeface="Arial"/>
              <a:buNone/>
              <a:defRPr sz="2000" b="0" i="0" u="none" strike="noStrike" cap="none">
                <a:solidFill>
                  <a:srgbClr val="888888"/>
                </a:solidFill>
                <a:latin typeface="Merriweather Sans"/>
                <a:ea typeface="Merriweather Sans"/>
                <a:cs typeface="Merriweather Sans"/>
                <a:sym typeface="Merriweather Sans"/>
              </a:defRPr>
            </a:lvl2pPr>
            <a:lvl3pPr marR="0" lvl="2" algn="ctr" rtl="0">
              <a:spcBef>
                <a:spcPts val="360"/>
              </a:spcBef>
              <a:spcAft>
                <a:spcPts val="0"/>
              </a:spcAft>
              <a:buClr>
                <a:srgbClr val="888888"/>
              </a:buClr>
              <a:buSzPts val="1800"/>
              <a:buFont typeface="Arial"/>
              <a:buNone/>
              <a:defRPr sz="1800" b="0" i="0" u="none" strike="noStrike" cap="none">
                <a:solidFill>
                  <a:srgbClr val="888888"/>
                </a:solidFill>
                <a:latin typeface="Merriweather Sans"/>
                <a:ea typeface="Merriweather Sans"/>
                <a:cs typeface="Merriweather Sans"/>
                <a:sym typeface="Merriweather Sans"/>
              </a:defRPr>
            </a:lvl3pPr>
            <a:lvl4pPr marR="0" lvl="3" algn="ctr" rtl="0">
              <a:spcBef>
                <a:spcPts val="320"/>
              </a:spcBef>
              <a:spcAft>
                <a:spcPts val="0"/>
              </a:spcAft>
              <a:buClr>
                <a:srgbClr val="888888"/>
              </a:buClr>
              <a:buSzPts val="1600"/>
              <a:buFont typeface="Arial"/>
              <a:buNone/>
              <a:defRPr sz="1600" b="0" i="0" u="none" strike="noStrike" cap="none">
                <a:solidFill>
                  <a:srgbClr val="888888"/>
                </a:solidFill>
                <a:latin typeface="Merriweather Sans"/>
                <a:ea typeface="Merriweather Sans"/>
                <a:cs typeface="Merriweather Sans"/>
                <a:sym typeface="Merriweather Sans"/>
              </a:defRPr>
            </a:lvl4pPr>
            <a:lvl5pPr marR="0" lvl="4" algn="ctr" rtl="0">
              <a:spcBef>
                <a:spcPts val="280"/>
              </a:spcBef>
              <a:spcAft>
                <a:spcPts val="0"/>
              </a:spcAft>
              <a:buClr>
                <a:srgbClr val="888888"/>
              </a:buClr>
              <a:buSzPts val="1400"/>
              <a:buFont typeface="Arial"/>
              <a:buNone/>
              <a:defRPr sz="1400" b="0" i="0" u="none" strike="noStrike" cap="none">
                <a:solidFill>
                  <a:srgbClr val="888888"/>
                </a:solidFill>
                <a:latin typeface="Merriweather Sans"/>
                <a:ea typeface="Merriweather Sans"/>
                <a:cs typeface="Merriweather Sans"/>
                <a:sym typeface="Merriweather Sans"/>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4" name="Google Shape;54;p8"/>
          <p:cNvSpPr txBox="1">
            <a:spLocks noGrp="1"/>
          </p:cNvSpPr>
          <p:nvPr>
            <p:ph type="title"/>
          </p:nvPr>
        </p:nvSpPr>
        <p:spPr>
          <a:xfrm>
            <a:off x="685800" y="1450102"/>
            <a:ext cx="7662333" cy="187011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3262"/>
              </a:buClr>
              <a:buSzPts val="5000"/>
              <a:buFont typeface="Merriweather Sans"/>
              <a:buNone/>
              <a:defRPr sz="5000" b="1" i="0" u="none" strike="noStrike" cap="non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5" name="Google Shape;55;p8" descr="UC Berkeley Primary Logo_Berkeley Blue.eps"/>
          <p:cNvPicPr preferRelativeResize="0"/>
          <p:nvPr/>
        </p:nvPicPr>
        <p:blipFill rotWithShape="1">
          <a:blip r:embed="rId3">
            <a:alphaModFix/>
          </a:blip>
          <a:srcRect/>
          <a:stretch/>
        </p:blipFill>
        <p:spPr>
          <a:xfrm>
            <a:off x="7343589" y="6078189"/>
            <a:ext cx="1343211" cy="41365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267368" y="5307263"/>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txBox="1">
            <a:spLocks noGrp="1"/>
          </p:cNvSpPr>
          <p:nvPr>
            <p:ph type="title"/>
          </p:nvPr>
        </p:nvSpPr>
        <p:spPr>
          <a:xfrm>
            <a:off x="457200" y="525956"/>
            <a:ext cx="8229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3262"/>
              </a:buClr>
              <a:buSzPts val="5000"/>
              <a:buFont typeface="Merriweather Sans"/>
              <a:buNone/>
              <a:defRPr sz="5000" b="0" i="0" u="none" strike="noStrike" cap="none">
                <a:solidFill>
                  <a:srgbClr val="003262"/>
                </a:solidFill>
                <a:latin typeface="Merriweather Sans"/>
                <a:ea typeface="Merriweather Sans"/>
                <a:cs typeface="Merriweather Sans"/>
                <a:sym typeface="Merriweather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457200" y="1808079"/>
            <a:ext cx="8229600" cy="2526418"/>
          </a:xfrm>
          <a:prstGeom prst="rect">
            <a:avLst/>
          </a:prstGeom>
          <a:noFill/>
          <a:ln>
            <a:noFill/>
          </a:ln>
        </p:spPr>
        <p:txBody>
          <a:bodyPr spcFirstLastPara="1" wrap="square" lIns="91425" tIns="45700" rIns="91425" bIns="45700" anchor="t" anchorCtr="0">
            <a:noAutofit/>
          </a:bodyPr>
          <a:lstStyle>
            <a:lvl1pPr marL="457200" marR="0" lvl="0" indent="-368300" algn="l" rtl="0">
              <a:spcBef>
                <a:spcPts val="440"/>
              </a:spcBef>
              <a:spcAft>
                <a:spcPts val="0"/>
              </a:spcAft>
              <a:buClr>
                <a:srgbClr val="2D637F"/>
              </a:buClr>
              <a:buSzPts val="2200"/>
              <a:buFont typeface="Arial"/>
              <a:buChar char="•"/>
              <a:defRPr sz="2200" b="0" i="0" u="none" strike="noStrike" cap="none">
                <a:solidFill>
                  <a:srgbClr val="2D637F"/>
                </a:solidFill>
                <a:latin typeface="Merriweather Sans"/>
                <a:ea typeface="Merriweather Sans"/>
                <a:cs typeface="Merriweather Sans"/>
                <a:sym typeface="Merriweather Sans"/>
              </a:defRPr>
            </a:lvl1pPr>
            <a:lvl2pPr marL="914400" marR="0" lvl="1" indent="-355600" algn="l" rtl="0">
              <a:spcBef>
                <a:spcPts val="400"/>
              </a:spcBef>
              <a:spcAft>
                <a:spcPts val="0"/>
              </a:spcAft>
              <a:buClr>
                <a:srgbClr val="2D637F"/>
              </a:buClr>
              <a:buSzPts val="2000"/>
              <a:buFont typeface="Arial"/>
              <a:buChar char="–"/>
              <a:defRPr sz="2000" b="0" i="0" u="none" strike="noStrike" cap="none">
                <a:solidFill>
                  <a:srgbClr val="2D637F"/>
                </a:solidFill>
                <a:latin typeface="Merriweather Sans"/>
                <a:ea typeface="Merriweather Sans"/>
                <a:cs typeface="Merriweather Sans"/>
                <a:sym typeface="Merriweather Sans"/>
              </a:defRPr>
            </a:lvl2pPr>
            <a:lvl3pPr marL="1371600" marR="0" lvl="2" indent="-342900" algn="l" rtl="0">
              <a:spcBef>
                <a:spcPts val="360"/>
              </a:spcBef>
              <a:spcAft>
                <a:spcPts val="0"/>
              </a:spcAft>
              <a:buClr>
                <a:srgbClr val="2D637F"/>
              </a:buClr>
              <a:buSzPts val="1800"/>
              <a:buFont typeface="Arial"/>
              <a:buChar char="•"/>
              <a:defRPr sz="1800" b="0" i="0" u="none" strike="noStrike" cap="none">
                <a:solidFill>
                  <a:srgbClr val="2D637F"/>
                </a:solidFill>
                <a:latin typeface="Merriweather Sans"/>
                <a:ea typeface="Merriweather Sans"/>
                <a:cs typeface="Merriweather Sans"/>
                <a:sym typeface="Merriweather Sans"/>
              </a:defRPr>
            </a:lvl3pPr>
            <a:lvl4pPr marL="1828800" marR="0" lvl="3" indent="-330200" algn="l" rtl="0">
              <a:spcBef>
                <a:spcPts val="320"/>
              </a:spcBef>
              <a:spcAft>
                <a:spcPts val="0"/>
              </a:spcAft>
              <a:buClr>
                <a:srgbClr val="2D637F"/>
              </a:buClr>
              <a:buSzPts val="1600"/>
              <a:buFont typeface="Arial"/>
              <a:buChar char="–"/>
              <a:defRPr sz="1600" b="0" i="0" u="none" strike="noStrike" cap="none">
                <a:solidFill>
                  <a:srgbClr val="2D637F"/>
                </a:solidFill>
                <a:latin typeface="Merriweather Sans"/>
                <a:ea typeface="Merriweather Sans"/>
                <a:cs typeface="Merriweather Sans"/>
                <a:sym typeface="Merriweather Sans"/>
              </a:defRPr>
            </a:lvl4pPr>
            <a:lvl5pPr marL="2286000" marR="0" lvl="4" indent="-317500" algn="l" rtl="0">
              <a:spcBef>
                <a:spcPts val="280"/>
              </a:spcBef>
              <a:spcAft>
                <a:spcPts val="0"/>
              </a:spcAft>
              <a:buClr>
                <a:srgbClr val="2D637F"/>
              </a:buClr>
              <a:buSzPts val="1400"/>
              <a:buFont typeface="Arial"/>
              <a:buChar char="»"/>
              <a:defRPr sz="1400" b="0" i="0" u="none" strike="noStrike" cap="none">
                <a:solidFill>
                  <a:srgbClr val="2D637F"/>
                </a:solidFill>
                <a:latin typeface="Merriweather Sans"/>
                <a:ea typeface="Merriweather Sans"/>
                <a:cs typeface="Merriweather Sans"/>
                <a:sym typeface="Merriweather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 name="Google Shape;13;p1"/>
          <p:cNvPicPr preferRelativeResize="0"/>
          <p:nvPr/>
        </p:nvPicPr>
        <p:blipFill rotWithShape="1">
          <a:blip r:embed="rId9">
            <a:alphaModFix/>
          </a:blip>
          <a:srcRect/>
          <a:stretch/>
        </p:blipFill>
        <p:spPr>
          <a:xfrm>
            <a:off x="6274508" y="0"/>
            <a:ext cx="2869492" cy="2379579"/>
          </a:xfrm>
          <a:prstGeom prst="rect">
            <a:avLst/>
          </a:prstGeom>
          <a:noFill/>
          <a:ln>
            <a:noFill/>
          </a:ln>
        </p:spPr>
      </p:pic>
      <p:pic>
        <p:nvPicPr>
          <p:cNvPr id="14" name="Google Shape;14;p1"/>
          <p:cNvPicPr preferRelativeResize="0"/>
          <p:nvPr/>
        </p:nvPicPr>
        <p:blipFill rotWithShape="1">
          <a:blip r:embed="rId10">
            <a:alphaModFix/>
          </a:blip>
          <a:srcRect/>
          <a:stretch/>
        </p:blipFill>
        <p:spPr>
          <a:xfrm>
            <a:off x="369048" y="6019295"/>
            <a:ext cx="1745673" cy="533400"/>
          </a:xfrm>
          <a:prstGeom prst="rect">
            <a:avLst/>
          </a:prstGeom>
          <a:noFill/>
          <a:ln>
            <a:noFill/>
          </a:ln>
        </p:spPr>
      </p:pic>
      <p:pic>
        <p:nvPicPr>
          <p:cNvPr id="15" name="Google Shape;15;p1" descr="UC Berkeley Primary Logo_Berkeley Blue.eps"/>
          <p:cNvPicPr preferRelativeResize="0"/>
          <p:nvPr/>
        </p:nvPicPr>
        <p:blipFill rotWithShape="1">
          <a:blip r:embed="rId11">
            <a:alphaModFix/>
          </a:blip>
          <a:srcRect/>
          <a:stretch/>
        </p:blipFill>
        <p:spPr>
          <a:xfrm>
            <a:off x="7343589" y="6078189"/>
            <a:ext cx="1343211" cy="41365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oplands.org/app/data/search?land_use_type=1&amp;water=1&amp;water=2&amp;page=1&amp;page_size=200"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croplands.org/app/data/search?land_use_type=1&amp;water=1&amp;water=2&amp;page=1&amp;page_size=200"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hyperlink" Target="http://drive.google.com/file/d/1b5o4dnth9OeXJFz4UNbMkUqCB1j1SxJt/view"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groups.ischool.berkeley.edu/irrigation30/"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Visible_spectru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en.wikipedia.org/wiki/Electromagnetic_spectrum" TargetMode="External"/><Relationship Id="rId4" Type="http://schemas.openxmlformats.org/officeDocument/2006/relationships/hyperlink" Target="https://en.wikipedia.org/wiki/Infrared#Regions_within_the_infrar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gif"/></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467975" y="990477"/>
            <a:ext cx="7662300" cy="187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3262"/>
              </a:buClr>
              <a:buSzPts val="5000"/>
              <a:buFont typeface="Merriweather Sans"/>
              <a:buNone/>
            </a:pPr>
            <a:r>
              <a:rPr lang="en-US" sz="2700"/>
              <a:t>Capstone Presentation</a:t>
            </a:r>
            <a:endParaRPr sz="2700"/>
          </a:p>
          <a:p>
            <a:pPr marL="0" marR="0" lvl="0" indent="0" algn="l" rtl="0">
              <a:spcBef>
                <a:spcPts val="0"/>
              </a:spcBef>
              <a:spcAft>
                <a:spcPts val="0"/>
              </a:spcAft>
              <a:buClr>
                <a:srgbClr val="003262"/>
              </a:buClr>
              <a:buSzPts val="5000"/>
              <a:buFont typeface="Merriweather Sans"/>
              <a:buNone/>
            </a:pPr>
            <a:endParaRPr sz="2600"/>
          </a:p>
          <a:p>
            <a:pPr marL="0" marR="0" lvl="0" indent="0" algn="l" rtl="0">
              <a:spcBef>
                <a:spcPts val="0"/>
              </a:spcBef>
              <a:spcAft>
                <a:spcPts val="0"/>
              </a:spcAft>
              <a:buClr>
                <a:srgbClr val="003262"/>
              </a:buClr>
              <a:buSzPts val="5000"/>
              <a:buFont typeface="Merriweather Sans"/>
              <a:buNone/>
            </a:pPr>
            <a:endParaRPr sz="2600"/>
          </a:p>
          <a:p>
            <a:pPr marL="0" marR="0" lvl="0" indent="0" algn="l" rtl="0">
              <a:spcBef>
                <a:spcPts val="0"/>
              </a:spcBef>
              <a:spcAft>
                <a:spcPts val="0"/>
              </a:spcAft>
              <a:buClr>
                <a:srgbClr val="003262"/>
              </a:buClr>
              <a:buSzPts val="5000"/>
              <a:buFont typeface="Merriweather Sans"/>
              <a:buNone/>
            </a:pPr>
            <a:endParaRPr sz="2600"/>
          </a:p>
          <a:p>
            <a:pPr marL="0" marR="0" lvl="0" indent="0" algn="l" rtl="0">
              <a:spcBef>
                <a:spcPts val="0"/>
              </a:spcBef>
              <a:spcAft>
                <a:spcPts val="0"/>
              </a:spcAft>
              <a:buClr>
                <a:srgbClr val="003262"/>
              </a:buClr>
              <a:buSzPts val="5000"/>
              <a:buFont typeface="Merriweather Sans"/>
              <a:buNone/>
            </a:pPr>
            <a:r>
              <a:rPr lang="en-US" sz="3800"/>
              <a:t>High-Res Irrigation Detection</a:t>
            </a:r>
            <a:endParaRPr sz="3800"/>
          </a:p>
        </p:txBody>
      </p:sp>
      <p:sp>
        <p:nvSpPr>
          <p:cNvPr id="61" name="Google Shape;61;p9"/>
          <p:cNvSpPr txBox="1">
            <a:spLocks noGrp="1"/>
          </p:cNvSpPr>
          <p:nvPr>
            <p:ph type="subTitle" idx="1"/>
          </p:nvPr>
        </p:nvSpPr>
        <p:spPr>
          <a:xfrm>
            <a:off x="544175" y="6062650"/>
            <a:ext cx="8828400" cy="53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3262"/>
              </a:buClr>
              <a:buSzPts val="2200"/>
              <a:buFont typeface="Arial"/>
              <a:buNone/>
            </a:pPr>
            <a:r>
              <a:rPr lang="en-US" sz="1700"/>
              <a:t>Weixin Wu, Matt Brimmer, Sonal Thakkar, Will Hawkins, Adam Sohn</a:t>
            </a:r>
            <a:endParaRPr sz="1700" i="0" u="none" strike="noStrike" cap="none">
              <a:solidFill>
                <a:srgbClr val="00326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title"/>
          </p:nvPr>
        </p:nvSpPr>
        <p:spPr>
          <a:xfrm>
            <a:off x="740850" y="430501"/>
            <a:ext cx="7662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Model Evaluation Framework</a:t>
            </a:r>
            <a:endParaRPr sz="2400"/>
          </a:p>
        </p:txBody>
      </p:sp>
      <p:sp>
        <p:nvSpPr>
          <p:cNvPr id="181" name="Google Shape;181;p19"/>
          <p:cNvSpPr/>
          <p:nvPr/>
        </p:nvSpPr>
        <p:spPr>
          <a:xfrm>
            <a:off x="690825" y="1399800"/>
            <a:ext cx="1642500" cy="81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Expert </a:t>
            </a:r>
            <a:br>
              <a:rPr lang="en-US"/>
            </a:br>
            <a:r>
              <a:rPr lang="en-US"/>
              <a:t>User Study</a:t>
            </a:r>
            <a:endParaRPr/>
          </a:p>
        </p:txBody>
      </p:sp>
      <p:cxnSp>
        <p:nvCxnSpPr>
          <p:cNvPr id="182" name="Google Shape;182;p19"/>
          <p:cNvCxnSpPr/>
          <p:nvPr/>
        </p:nvCxnSpPr>
        <p:spPr>
          <a:xfrm rot="10800000" flipH="1">
            <a:off x="499100" y="2521500"/>
            <a:ext cx="8266500" cy="10800"/>
          </a:xfrm>
          <a:prstGeom prst="straightConnector1">
            <a:avLst/>
          </a:prstGeom>
          <a:noFill/>
          <a:ln w="9525" cap="flat" cmpd="sng">
            <a:solidFill>
              <a:schemeClr val="dk2"/>
            </a:solidFill>
            <a:prstDash val="solid"/>
            <a:round/>
            <a:headEnd type="none" w="med" len="med"/>
            <a:tailEnd type="none" w="med" len="med"/>
          </a:ln>
        </p:spPr>
      </p:cxnSp>
      <p:cxnSp>
        <p:nvCxnSpPr>
          <p:cNvPr id="183" name="Google Shape;183;p19"/>
          <p:cNvCxnSpPr/>
          <p:nvPr/>
        </p:nvCxnSpPr>
        <p:spPr>
          <a:xfrm rot="10800000" flipH="1">
            <a:off x="499100" y="3821575"/>
            <a:ext cx="8266500" cy="1080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p19"/>
          <p:cNvCxnSpPr/>
          <p:nvPr/>
        </p:nvCxnSpPr>
        <p:spPr>
          <a:xfrm rot="10800000" flipH="1">
            <a:off x="499100" y="5193175"/>
            <a:ext cx="8266500" cy="108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p:nvPr/>
        </p:nvSpPr>
        <p:spPr>
          <a:xfrm>
            <a:off x="690825" y="4103586"/>
            <a:ext cx="1642500" cy="81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Case Study:</a:t>
            </a:r>
            <a:br>
              <a:rPr lang="en-US"/>
            </a:br>
            <a:r>
              <a:rPr lang="en-US"/>
              <a:t>GFSAD30+</a:t>
            </a:r>
            <a:endParaRPr/>
          </a:p>
        </p:txBody>
      </p:sp>
      <p:sp>
        <p:nvSpPr>
          <p:cNvPr id="186" name="Google Shape;186;p19"/>
          <p:cNvSpPr/>
          <p:nvPr/>
        </p:nvSpPr>
        <p:spPr>
          <a:xfrm>
            <a:off x="690825" y="2771400"/>
            <a:ext cx="1642500" cy="81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Case Study:</a:t>
            </a:r>
            <a:br>
              <a:rPr lang="en-US"/>
            </a:br>
            <a:r>
              <a:rPr lang="en-US"/>
              <a:t>Geo-Diverse</a:t>
            </a:r>
            <a:br>
              <a:rPr lang="en-US"/>
            </a:br>
            <a:r>
              <a:rPr lang="en-US"/>
              <a:t>Crowdsourced</a:t>
            </a:r>
            <a:endParaRPr/>
          </a:p>
        </p:txBody>
      </p:sp>
      <p:sp>
        <p:nvSpPr>
          <p:cNvPr id="187" name="Google Shape;187;p19"/>
          <p:cNvSpPr/>
          <p:nvPr/>
        </p:nvSpPr>
        <p:spPr>
          <a:xfrm>
            <a:off x="690825" y="5398986"/>
            <a:ext cx="1642500" cy="81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Model Consistency</a:t>
            </a:r>
            <a:endParaRPr/>
          </a:p>
          <a:p>
            <a:pPr marL="0" lvl="0" indent="0" algn="ctr" rtl="0">
              <a:spcBef>
                <a:spcPts val="0"/>
              </a:spcBef>
              <a:spcAft>
                <a:spcPts val="0"/>
              </a:spcAft>
              <a:buNone/>
            </a:pPr>
            <a:r>
              <a:rPr lang="en-US"/>
              <a:t>Metric </a:t>
            </a:r>
            <a:endParaRPr/>
          </a:p>
        </p:txBody>
      </p:sp>
      <p:sp>
        <p:nvSpPr>
          <p:cNvPr id="188" name="Google Shape;188;p19"/>
          <p:cNvSpPr txBox="1"/>
          <p:nvPr/>
        </p:nvSpPr>
        <p:spPr>
          <a:xfrm>
            <a:off x="2732300" y="1389950"/>
            <a:ext cx="53373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u="sng">
                <a:latin typeface="Merriweather Sans"/>
                <a:ea typeface="Merriweather Sans"/>
                <a:cs typeface="Merriweather Sans"/>
                <a:sym typeface="Merriweather Sans"/>
              </a:rPr>
              <a:t>Goal: </a:t>
            </a:r>
            <a:br>
              <a:rPr lang="en-US">
                <a:latin typeface="Merriweather Sans"/>
                <a:ea typeface="Merriweather Sans"/>
                <a:cs typeface="Merriweather Sans"/>
                <a:sym typeface="Merriweather Sans"/>
              </a:rPr>
            </a:br>
            <a:r>
              <a:rPr lang="en-US">
                <a:latin typeface="Merriweather Sans"/>
                <a:ea typeface="Merriweather Sans"/>
                <a:cs typeface="Merriweather Sans"/>
                <a:sym typeface="Merriweather Sans"/>
              </a:rPr>
              <a:t>Conduct interviews with researchers for feedback on model results and package design</a:t>
            </a:r>
            <a:endParaRPr>
              <a:latin typeface="Merriweather Sans"/>
              <a:ea typeface="Merriweather Sans"/>
              <a:cs typeface="Merriweather Sans"/>
              <a:sym typeface="Merriweather Sans"/>
            </a:endParaRPr>
          </a:p>
        </p:txBody>
      </p:sp>
      <p:sp>
        <p:nvSpPr>
          <p:cNvPr id="189" name="Google Shape;189;p19"/>
          <p:cNvSpPr txBox="1"/>
          <p:nvPr/>
        </p:nvSpPr>
        <p:spPr>
          <a:xfrm>
            <a:off x="2732300" y="4056950"/>
            <a:ext cx="53373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u="sng">
                <a:solidFill>
                  <a:schemeClr val="dk1"/>
                </a:solidFill>
                <a:latin typeface="Merriweather Sans"/>
                <a:ea typeface="Merriweather Sans"/>
                <a:cs typeface="Merriweather Sans"/>
                <a:sym typeface="Merriweather Sans"/>
              </a:rPr>
              <a:t>Goal:</a:t>
            </a:r>
            <a:r>
              <a:rPr lang="en-US">
                <a:solidFill>
                  <a:schemeClr val="dk1"/>
                </a:solidFill>
                <a:latin typeface="Merriweather Sans"/>
                <a:ea typeface="Merriweather Sans"/>
                <a:cs typeface="Merriweather Sans"/>
                <a:sym typeface="Merriweather Sans"/>
              </a:rPr>
              <a:t> </a:t>
            </a:r>
            <a:br>
              <a:rPr lang="en-US">
                <a:solidFill>
                  <a:schemeClr val="dk1"/>
                </a:solidFill>
                <a:latin typeface="Merriweather Sans"/>
                <a:ea typeface="Merriweather Sans"/>
                <a:cs typeface="Merriweather Sans"/>
                <a:sym typeface="Merriweather Sans"/>
              </a:rPr>
            </a:br>
            <a:r>
              <a:rPr lang="en-US">
                <a:solidFill>
                  <a:schemeClr val="dk1"/>
                </a:solidFill>
                <a:latin typeface="Merriweather Sans"/>
                <a:ea typeface="Merriweather Sans"/>
                <a:cs typeface="Merriweather Sans"/>
                <a:sym typeface="Merriweather Sans"/>
              </a:rPr>
              <a:t>- Compare our model predictions against GFSAD30’s Irrigation data in Australia and India </a:t>
            </a:r>
            <a:br>
              <a:rPr lang="en-US">
                <a:solidFill>
                  <a:schemeClr val="dk1"/>
                </a:solidFill>
                <a:latin typeface="Merriweather Sans"/>
                <a:ea typeface="Merriweather Sans"/>
                <a:cs typeface="Merriweather Sans"/>
                <a:sym typeface="Merriweather Sans"/>
              </a:rPr>
            </a:br>
            <a:r>
              <a:rPr lang="en-US">
                <a:solidFill>
                  <a:schemeClr val="dk1"/>
                </a:solidFill>
                <a:latin typeface="Merriweather Sans"/>
                <a:ea typeface="Merriweather Sans"/>
                <a:cs typeface="Merriweather Sans"/>
                <a:sym typeface="Merriweather Sans"/>
              </a:rPr>
              <a:t>- Use </a:t>
            </a:r>
            <a:r>
              <a:rPr lang="en-US" u="sng">
                <a:solidFill>
                  <a:schemeClr val="hlink"/>
                </a:solidFill>
                <a:latin typeface="Merriweather Sans"/>
                <a:ea typeface="Merriweather Sans"/>
                <a:cs typeface="Merriweather Sans"/>
                <a:sym typeface="Merriweather Sans"/>
                <a:hlinkClick r:id="rId3"/>
              </a:rPr>
              <a:t>croplands.org</a:t>
            </a:r>
            <a:r>
              <a:rPr lang="en-US">
                <a:solidFill>
                  <a:schemeClr val="dk1"/>
                </a:solidFill>
                <a:latin typeface="Merriweather Sans"/>
                <a:ea typeface="Merriweather Sans"/>
                <a:cs typeface="Merriweather Sans"/>
                <a:sym typeface="Merriweather Sans"/>
              </a:rPr>
              <a:t> crowdsourced data as source-of-truth </a:t>
            </a:r>
            <a:endParaRPr>
              <a:latin typeface="Merriweather Sans"/>
              <a:ea typeface="Merriweather Sans"/>
              <a:cs typeface="Merriweather Sans"/>
              <a:sym typeface="Merriweather Sans"/>
            </a:endParaRPr>
          </a:p>
        </p:txBody>
      </p:sp>
      <p:sp>
        <p:nvSpPr>
          <p:cNvPr id="190" name="Google Shape;190;p19"/>
          <p:cNvSpPr txBox="1"/>
          <p:nvPr/>
        </p:nvSpPr>
        <p:spPr>
          <a:xfrm>
            <a:off x="2732300" y="2685350"/>
            <a:ext cx="53373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u="sng">
                <a:latin typeface="Merriweather Sans"/>
                <a:ea typeface="Merriweather Sans"/>
                <a:cs typeface="Merriweather Sans"/>
                <a:sym typeface="Merriweather Sans"/>
              </a:rPr>
              <a:t>Goal: </a:t>
            </a:r>
            <a:br>
              <a:rPr lang="en-US">
                <a:latin typeface="Merriweather Sans"/>
                <a:ea typeface="Merriweather Sans"/>
                <a:cs typeface="Merriweather Sans"/>
                <a:sym typeface="Merriweather Sans"/>
              </a:rPr>
            </a:br>
            <a:r>
              <a:rPr lang="en-US">
                <a:latin typeface="Merriweather Sans"/>
                <a:ea typeface="Merriweather Sans"/>
                <a:cs typeface="Merriweather Sans"/>
                <a:sym typeface="Merriweather Sans"/>
              </a:rPr>
              <a:t>- Compare our model predictions with more </a:t>
            </a:r>
            <a:r>
              <a:rPr lang="en-US" u="sng">
                <a:solidFill>
                  <a:schemeClr val="hlink"/>
                </a:solidFill>
                <a:latin typeface="Merriweather Sans"/>
                <a:ea typeface="Merriweather Sans"/>
                <a:cs typeface="Merriweather Sans"/>
                <a:sym typeface="Merriweather Sans"/>
                <a:hlinkClick r:id="rId3"/>
              </a:rPr>
              <a:t>croplands.org</a:t>
            </a:r>
            <a:r>
              <a:rPr lang="en-US">
                <a:latin typeface="Merriweather Sans"/>
                <a:ea typeface="Merriweather Sans"/>
                <a:cs typeface="Merriweather Sans"/>
                <a:sym typeface="Merriweather Sans"/>
              </a:rPr>
              <a:t> data points from a diverse range of geolocations</a:t>
            </a:r>
            <a:endParaRPr>
              <a:latin typeface="Merriweather Sans"/>
              <a:ea typeface="Merriweather Sans"/>
              <a:cs typeface="Merriweather Sans"/>
              <a:sym typeface="Merriweather Sans"/>
            </a:endParaRPr>
          </a:p>
        </p:txBody>
      </p:sp>
      <p:sp>
        <p:nvSpPr>
          <p:cNvPr id="191" name="Google Shape;191;p19"/>
          <p:cNvSpPr txBox="1"/>
          <p:nvPr/>
        </p:nvSpPr>
        <p:spPr>
          <a:xfrm>
            <a:off x="2732300" y="5352350"/>
            <a:ext cx="2812800" cy="9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u="sng">
                <a:latin typeface="Merriweather Sans"/>
                <a:ea typeface="Merriweather Sans"/>
                <a:cs typeface="Merriweather Sans"/>
                <a:sym typeface="Merriweather Sans"/>
              </a:rPr>
              <a:t>Goal: </a:t>
            </a:r>
            <a:br>
              <a:rPr lang="en-US">
                <a:latin typeface="Merriweather Sans"/>
                <a:ea typeface="Merriweather Sans"/>
                <a:cs typeface="Merriweather Sans"/>
                <a:sym typeface="Merriweather Sans"/>
              </a:rPr>
            </a:br>
            <a:r>
              <a:rPr lang="en-US">
                <a:latin typeface="Merriweather Sans"/>
                <a:ea typeface="Merriweather Sans"/>
                <a:cs typeface="Merriweather Sans"/>
                <a:sym typeface="Merriweather Sans"/>
              </a:rPr>
              <a:t>- Evaluate consistency of model prediction using slight shifts in region inputs</a:t>
            </a:r>
            <a:endParaRPr>
              <a:latin typeface="Merriweather Sans"/>
              <a:ea typeface="Merriweather Sans"/>
              <a:cs typeface="Merriweather Sans"/>
              <a:sym typeface="Merriweather Sans"/>
            </a:endParaRPr>
          </a:p>
        </p:txBody>
      </p:sp>
      <p:grpSp>
        <p:nvGrpSpPr>
          <p:cNvPr id="192" name="Google Shape;192;p19"/>
          <p:cNvGrpSpPr/>
          <p:nvPr/>
        </p:nvGrpSpPr>
        <p:grpSpPr>
          <a:xfrm>
            <a:off x="5833639" y="5438410"/>
            <a:ext cx="1198758" cy="1091843"/>
            <a:chOff x="6166100" y="3352850"/>
            <a:chExt cx="1353000" cy="1203000"/>
          </a:xfrm>
        </p:grpSpPr>
        <p:sp>
          <p:nvSpPr>
            <p:cNvPr id="193" name="Google Shape;193;p19"/>
            <p:cNvSpPr/>
            <p:nvPr/>
          </p:nvSpPr>
          <p:spPr>
            <a:xfrm>
              <a:off x="6166100" y="3352850"/>
              <a:ext cx="790800" cy="6015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900"/>
                <a:t>Run 1</a:t>
              </a:r>
              <a:endParaRPr sz="900"/>
            </a:p>
          </p:txBody>
        </p:sp>
        <p:sp>
          <p:nvSpPr>
            <p:cNvPr id="194" name="Google Shape;194;p19"/>
            <p:cNvSpPr/>
            <p:nvPr/>
          </p:nvSpPr>
          <p:spPr>
            <a:xfrm>
              <a:off x="6728300" y="3954350"/>
              <a:ext cx="790800" cy="6015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900"/>
                <a:t>Run 9</a:t>
              </a:r>
              <a:endParaRPr sz="900"/>
            </a:p>
          </p:txBody>
        </p:sp>
        <p:sp>
          <p:nvSpPr>
            <p:cNvPr id="195" name="Google Shape;195;p19"/>
            <p:cNvSpPr/>
            <p:nvPr/>
          </p:nvSpPr>
          <p:spPr>
            <a:xfrm>
              <a:off x="6468000" y="3699550"/>
              <a:ext cx="790800" cy="601500"/>
            </a:xfrm>
            <a:prstGeom prst="rect">
              <a:avLst/>
            </a:prstGeom>
            <a:solidFill>
              <a:srgbClr val="EEECE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t>Evaluation Area</a:t>
              </a:r>
              <a:endParaRPr sz="80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0"/>
          <p:cNvSpPr txBox="1">
            <a:spLocks noGrp="1"/>
          </p:cNvSpPr>
          <p:nvPr>
            <p:ph type="title"/>
          </p:nvPr>
        </p:nvSpPr>
        <p:spPr>
          <a:xfrm>
            <a:off x="685975" y="516075"/>
            <a:ext cx="9315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Model Evaluation: </a:t>
            </a:r>
            <a:br>
              <a:rPr lang="en-US" sz="2400"/>
            </a:br>
            <a:r>
              <a:rPr lang="en-US" sz="2400"/>
              <a:t>Geo-Diverse Crowdsourced Data</a:t>
            </a:r>
            <a:endParaRPr sz="2400"/>
          </a:p>
        </p:txBody>
      </p:sp>
      <p:sp>
        <p:nvSpPr>
          <p:cNvPr id="202" name="Google Shape;202;p20"/>
          <p:cNvSpPr txBox="1">
            <a:spLocks noGrp="1"/>
          </p:cNvSpPr>
          <p:nvPr>
            <p:ph type="subTitle" idx="1"/>
          </p:nvPr>
        </p:nvSpPr>
        <p:spPr>
          <a:xfrm>
            <a:off x="484200" y="1667075"/>
            <a:ext cx="4109700" cy="4925700"/>
          </a:xfrm>
          <a:prstGeom prst="rect">
            <a:avLst/>
          </a:prstGeom>
        </p:spPr>
        <p:txBody>
          <a:bodyPr spcFirstLastPara="1" wrap="square" lIns="91425" tIns="45700" rIns="91425" bIns="45700" anchor="t" anchorCtr="0">
            <a:noAutofit/>
          </a:bodyPr>
          <a:lstStyle/>
          <a:p>
            <a:pPr marL="457200" lvl="0" indent="-323850" algn="l" rtl="0">
              <a:lnSpc>
                <a:spcPct val="150000"/>
              </a:lnSpc>
              <a:spcBef>
                <a:spcPts val="1200"/>
              </a:spcBef>
              <a:spcAft>
                <a:spcPts val="0"/>
              </a:spcAft>
              <a:buClr>
                <a:srgbClr val="000000"/>
              </a:buClr>
              <a:buSzPts val="1500"/>
              <a:buFont typeface="Merriweather Sans"/>
              <a:buChar char="●"/>
            </a:pPr>
            <a:r>
              <a:rPr lang="en-US" sz="1500">
                <a:solidFill>
                  <a:srgbClr val="000000"/>
                </a:solidFill>
                <a:latin typeface="Merriweather Sans"/>
                <a:ea typeface="Merriweather Sans"/>
                <a:cs typeface="Merriweather Sans"/>
                <a:sym typeface="Merriweather Sans"/>
              </a:rPr>
              <a:t>25 diverse coordinates from </a:t>
            </a:r>
            <a:r>
              <a:rPr lang="en-US" sz="1500" u="sng">
                <a:solidFill>
                  <a:schemeClr val="hlink"/>
                </a:solidFill>
                <a:latin typeface="Merriweather Sans"/>
                <a:ea typeface="Merriweather Sans"/>
                <a:cs typeface="Merriweather Sans"/>
                <a:sym typeface="Merriweather Sans"/>
                <a:hlinkClick r:id="rId3"/>
              </a:rPr>
              <a:t>croplands.org</a:t>
            </a:r>
            <a:r>
              <a:rPr lang="en-US" sz="1500">
                <a:solidFill>
                  <a:srgbClr val="000000"/>
                </a:solidFill>
                <a:latin typeface="Merriweather Sans"/>
                <a:ea typeface="Merriweather Sans"/>
                <a:cs typeface="Merriweather Sans"/>
                <a:sym typeface="Merriweather Sans"/>
              </a:rPr>
              <a:t> crowdsourced dataset </a:t>
            </a:r>
            <a:endParaRPr sz="1500">
              <a:solidFill>
                <a:srgbClr val="000000"/>
              </a:solidFill>
              <a:latin typeface="Merriweather Sans"/>
              <a:ea typeface="Merriweather Sans"/>
              <a:cs typeface="Merriweather Sans"/>
              <a:sym typeface="Merriweather Sans"/>
            </a:endParaRPr>
          </a:p>
          <a:p>
            <a:pPr marL="0" lvl="0" indent="0" algn="l" rtl="0">
              <a:lnSpc>
                <a:spcPct val="150000"/>
              </a:lnSpc>
              <a:spcBef>
                <a:spcPts val="1200"/>
              </a:spcBef>
              <a:spcAft>
                <a:spcPts val="0"/>
              </a:spcAft>
              <a:buNone/>
            </a:pPr>
            <a:endParaRPr sz="700" b="1" u="sng">
              <a:solidFill>
                <a:schemeClr val="dk1"/>
              </a:solidFill>
              <a:latin typeface="Merriweather Sans"/>
              <a:ea typeface="Merriweather Sans"/>
              <a:cs typeface="Merriweather Sans"/>
              <a:sym typeface="Merriweather Sans"/>
            </a:endParaRPr>
          </a:p>
          <a:p>
            <a:pPr marL="457200" lvl="0" indent="-323850" algn="l" rtl="0">
              <a:lnSpc>
                <a:spcPct val="150000"/>
              </a:lnSpc>
              <a:spcBef>
                <a:spcPts val="1200"/>
              </a:spcBef>
              <a:spcAft>
                <a:spcPts val="0"/>
              </a:spcAft>
              <a:buClr>
                <a:schemeClr val="dk1"/>
              </a:buClr>
              <a:buSzPts val="1500"/>
              <a:buFont typeface="Merriweather Sans"/>
              <a:buChar char="●"/>
            </a:pPr>
            <a:r>
              <a:rPr lang="en-US" sz="1500" b="1" u="sng">
                <a:solidFill>
                  <a:schemeClr val="dk1"/>
                </a:solidFill>
                <a:latin typeface="Merriweather Sans"/>
                <a:ea typeface="Merriweather Sans"/>
                <a:cs typeface="Merriweather Sans"/>
                <a:sym typeface="Merriweather Sans"/>
              </a:rPr>
              <a:t>Result:</a:t>
            </a:r>
            <a:r>
              <a:rPr lang="en-US" sz="1500">
                <a:solidFill>
                  <a:schemeClr val="dk1"/>
                </a:solidFill>
                <a:latin typeface="Merriweather Sans"/>
                <a:ea typeface="Merriweather Sans"/>
                <a:cs typeface="Merriweather Sans"/>
                <a:sym typeface="Merriweather Sans"/>
              </a:rPr>
              <a:t> Irrigation30 was correct </a:t>
            </a:r>
            <a:r>
              <a:rPr lang="en-US" sz="1500" b="1">
                <a:solidFill>
                  <a:schemeClr val="dk1"/>
                </a:solidFill>
                <a:latin typeface="Merriweather Sans"/>
                <a:ea typeface="Merriweather Sans"/>
                <a:cs typeface="Merriweather Sans"/>
                <a:sym typeface="Merriweather Sans"/>
              </a:rPr>
              <a:t>23-of-25</a:t>
            </a:r>
            <a:r>
              <a:rPr lang="en-US" sz="1500">
                <a:solidFill>
                  <a:schemeClr val="dk1"/>
                </a:solidFill>
                <a:latin typeface="Merriweather Sans"/>
                <a:ea typeface="Merriweather Sans"/>
                <a:cs typeface="Merriweather Sans"/>
                <a:sym typeface="Merriweather Sans"/>
              </a:rPr>
              <a:t> compared to Crowdsource.</a:t>
            </a:r>
            <a:endParaRPr sz="1500">
              <a:solidFill>
                <a:schemeClr val="dk1"/>
              </a:solidFill>
              <a:latin typeface="Merriweather Sans"/>
              <a:ea typeface="Merriweather Sans"/>
              <a:cs typeface="Merriweather Sans"/>
              <a:sym typeface="Merriweather Sans"/>
            </a:endParaRPr>
          </a:p>
          <a:p>
            <a:pPr marL="0" lvl="0" indent="0" algn="l" rtl="0">
              <a:lnSpc>
                <a:spcPct val="150000"/>
              </a:lnSpc>
              <a:spcBef>
                <a:spcPts val="1200"/>
              </a:spcBef>
              <a:spcAft>
                <a:spcPts val="0"/>
              </a:spcAft>
              <a:buNone/>
            </a:pPr>
            <a:endParaRPr sz="700">
              <a:solidFill>
                <a:schemeClr val="dk1"/>
              </a:solidFill>
              <a:latin typeface="Merriweather Sans"/>
              <a:ea typeface="Merriweather Sans"/>
              <a:cs typeface="Merriweather Sans"/>
              <a:sym typeface="Merriweather Sans"/>
            </a:endParaRPr>
          </a:p>
          <a:p>
            <a:pPr marL="457200" lvl="0" indent="-323850" algn="l" rtl="0">
              <a:lnSpc>
                <a:spcPct val="150000"/>
              </a:lnSpc>
              <a:spcBef>
                <a:spcPts val="1200"/>
              </a:spcBef>
              <a:spcAft>
                <a:spcPts val="0"/>
              </a:spcAft>
              <a:buClr>
                <a:schemeClr val="dk1"/>
              </a:buClr>
              <a:buSzPts val="1500"/>
              <a:buFont typeface="Merriweather Sans"/>
              <a:buChar char="●"/>
            </a:pPr>
            <a:r>
              <a:rPr lang="en-US" sz="1500">
                <a:solidFill>
                  <a:schemeClr val="dk1"/>
                </a:solidFill>
                <a:latin typeface="Merriweather Sans"/>
                <a:ea typeface="Merriweather Sans"/>
                <a:cs typeface="Merriweather Sans"/>
                <a:sym typeface="Merriweather Sans"/>
              </a:rPr>
              <a:t>Be mindful of small sample size (N=25)</a:t>
            </a:r>
            <a:endParaRPr sz="1500">
              <a:solidFill>
                <a:schemeClr val="dk1"/>
              </a:solidFill>
              <a:latin typeface="Merriweather Sans"/>
              <a:ea typeface="Merriweather Sans"/>
              <a:cs typeface="Merriweather Sans"/>
              <a:sym typeface="Merriweather Sans"/>
            </a:endParaRPr>
          </a:p>
        </p:txBody>
      </p:sp>
      <p:pic>
        <p:nvPicPr>
          <p:cNvPr id="203" name="Google Shape;203;p20"/>
          <p:cNvPicPr preferRelativeResize="0"/>
          <p:nvPr/>
        </p:nvPicPr>
        <p:blipFill>
          <a:blip r:embed="rId4">
            <a:alphaModFix/>
          </a:blip>
          <a:stretch>
            <a:fillRect/>
          </a:stretch>
        </p:blipFill>
        <p:spPr>
          <a:xfrm>
            <a:off x="4845298" y="1362275"/>
            <a:ext cx="4298702" cy="5495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1"/>
          <p:cNvSpPr txBox="1">
            <a:spLocks noGrp="1"/>
          </p:cNvSpPr>
          <p:nvPr>
            <p:ph type="title"/>
          </p:nvPr>
        </p:nvSpPr>
        <p:spPr>
          <a:xfrm>
            <a:off x="740850" y="-26700"/>
            <a:ext cx="9315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Model Evaluation: GFSAD30+ in Aus/India</a:t>
            </a:r>
            <a:endParaRPr sz="2400"/>
          </a:p>
        </p:txBody>
      </p:sp>
      <p:pic>
        <p:nvPicPr>
          <p:cNvPr id="210" name="Google Shape;210;p21"/>
          <p:cNvPicPr preferRelativeResize="0"/>
          <p:nvPr/>
        </p:nvPicPr>
        <p:blipFill>
          <a:blip r:embed="rId3">
            <a:alphaModFix/>
          </a:blip>
          <a:stretch>
            <a:fillRect/>
          </a:stretch>
        </p:blipFill>
        <p:spPr>
          <a:xfrm>
            <a:off x="76200" y="2950740"/>
            <a:ext cx="2984400" cy="1937922"/>
          </a:xfrm>
          <a:prstGeom prst="rect">
            <a:avLst/>
          </a:prstGeom>
          <a:noFill/>
          <a:ln>
            <a:noFill/>
          </a:ln>
        </p:spPr>
      </p:pic>
      <p:pic>
        <p:nvPicPr>
          <p:cNvPr id="211" name="Google Shape;211;p21"/>
          <p:cNvPicPr preferRelativeResize="0"/>
          <p:nvPr/>
        </p:nvPicPr>
        <p:blipFill>
          <a:blip r:embed="rId4">
            <a:alphaModFix/>
          </a:blip>
          <a:stretch>
            <a:fillRect/>
          </a:stretch>
        </p:blipFill>
        <p:spPr>
          <a:xfrm>
            <a:off x="76200" y="1606538"/>
            <a:ext cx="2984400" cy="1358075"/>
          </a:xfrm>
          <a:prstGeom prst="rect">
            <a:avLst/>
          </a:prstGeom>
          <a:noFill/>
          <a:ln>
            <a:noFill/>
          </a:ln>
        </p:spPr>
      </p:pic>
      <p:sp>
        <p:nvSpPr>
          <p:cNvPr id="212" name="Google Shape;212;p21"/>
          <p:cNvSpPr txBox="1"/>
          <p:nvPr/>
        </p:nvSpPr>
        <p:spPr>
          <a:xfrm>
            <a:off x="3060600" y="613175"/>
            <a:ext cx="7315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Compared 10 samples of Irrigation30 to:</a:t>
            </a:r>
            <a:endParaRPr>
              <a:latin typeface="Merriweather Sans"/>
              <a:ea typeface="Merriweather Sans"/>
              <a:cs typeface="Merriweather Sans"/>
              <a:sym typeface="Merriweather Sans"/>
            </a:endParaRPr>
          </a:p>
          <a:p>
            <a:pPr marL="457200" lvl="0" indent="-317500" algn="l" rtl="0">
              <a:spcBef>
                <a:spcPts val="0"/>
              </a:spcBef>
              <a:spcAft>
                <a:spcPts val="0"/>
              </a:spcAft>
              <a:buSzPts val="1400"/>
              <a:buFont typeface="Merriweather Sans"/>
              <a:buChar char="●"/>
            </a:pPr>
            <a:r>
              <a:rPr lang="en-US">
                <a:latin typeface="Merriweather Sans"/>
                <a:ea typeface="Merriweather Sans"/>
                <a:cs typeface="Merriweather Sans"/>
                <a:sym typeface="Merriweather Sans"/>
              </a:rPr>
              <a:t>GFSAD30 Irrigation (India, Australia only)</a:t>
            </a:r>
            <a:endParaRPr>
              <a:latin typeface="Merriweather Sans"/>
              <a:ea typeface="Merriweather Sans"/>
              <a:cs typeface="Merriweather Sans"/>
              <a:sym typeface="Merriweather Sans"/>
            </a:endParaRPr>
          </a:p>
          <a:p>
            <a:pPr marL="457200" lvl="0" indent="-317500" algn="l" rtl="0">
              <a:spcBef>
                <a:spcPts val="0"/>
              </a:spcBef>
              <a:spcAft>
                <a:spcPts val="0"/>
              </a:spcAft>
              <a:buSzPts val="1400"/>
              <a:buFont typeface="Merriweather Sans"/>
              <a:buChar char="●"/>
            </a:pPr>
            <a:r>
              <a:rPr lang="en-US">
                <a:latin typeface="Merriweather Sans"/>
                <a:ea typeface="Merriweather Sans"/>
                <a:cs typeface="Merriweather Sans"/>
                <a:sym typeface="Merriweather Sans"/>
              </a:rPr>
              <a:t>Crowdsource labels</a:t>
            </a: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p:txBody>
      </p:sp>
      <p:sp>
        <p:nvSpPr>
          <p:cNvPr id="213" name="Google Shape;213;p21"/>
          <p:cNvSpPr txBox="1"/>
          <p:nvPr/>
        </p:nvSpPr>
        <p:spPr>
          <a:xfrm>
            <a:off x="212600" y="5860000"/>
            <a:ext cx="7035000" cy="739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latin typeface="Merriweather Sans"/>
                <a:ea typeface="Merriweather Sans"/>
                <a:cs typeface="Merriweather Sans"/>
                <a:sym typeface="Merriweather Sans"/>
              </a:rPr>
              <a:t>Based on limited sample size (N=10), there is no basis to conclude Irrigation30 performs differently than GFSAD30 (NASA funded)</a:t>
            </a:r>
            <a:endParaRPr sz="1500" b="1">
              <a:latin typeface="Merriweather Sans"/>
              <a:ea typeface="Merriweather Sans"/>
              <a:cs typeface="Merriweather Sans"/>
              <a:sym typeface="Merriweather Sans"/>
            </a:endParaRPr>
          </a:p>
        </p:txBody>
      </p:sp>
      <p:pic>
        <p:nvPicPr>
          <p:cNvPr id="214" name="Google Shape;214;p21"/>
          <p:cNvPicPr preferRelativeResize="0"/>
          <p:nvPr/>
        </p:nvPicPr>
        <p:blipFill>
          <a:blip r:embed="rId5">
            <a:alphaModFix/>
          </a:blip>
          <a:stretch>
            <a:fillRect/>
          </a:stretch>
        </p:blipFill>
        <p:spPr>
          <a:xfrm>
            <a:off x="3213000" y="1619075"/>
            <a:ext cx="4892342" cy="3269575"/>
          </a:xfrm>
          <a:prstGeom prst="rect">
            <a:avLst/>
          </a:prstGeom>
          <a:noFill/>
          <a:ln>
            <a:noFill/>
          </a:ln>
        </p:spPr>
      </p:pic>
      <p:sp>
        <p:nvSpPr>
          <p:cNvPr id="215" name="Google Shape;215;p21"/>
          <p:cNvSpPr txBox="1"/>
          <p:nvPr/>
        </p:nvSpPr>
        <p:spPr>
          <a:xfrm>
            <a:off x="7072325" y="4888650"/>
            <a:ext cx="744000" cy="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7/10</a:t>
            </a:r>
            <a:r>
              <a:rPr lang="en-US" baseline="30000">
                <a:latin typeface="Merriweather Sans"/>
                <a:ea typeface="Merriweather Sans"/>
                <a:cs typeface="Merriweather Sans"/>
                <a:sym typeface="Merriweather Sans"/>
              </a:rPr>
              <a:t>*</a:t>
            </a:r>
            <a:endParaRPr baseline="30000">
              <a:latin typeface="Merriweather Sans"/>
              <a:ea typeface="Merriweather Sans"/>
              <a:cs typeface="Merriweather Sans"/>
              <a:sym typeface="Merriweather Sans"/>
            </a:endParaRPr>
          </a:p>
        </p:txBody>
      </p:sp>
      <p:sp>
        <p:nvSpPr>
          <p:cNvPr id="216" name="Google Shape;216;p21"/>
          <p:cNvSpPr txBox="1"/>
          <p:nvPr/>
        </p:nvSpPr>
        <p:spPr>
          <a:xfrm>
            <a:off x="5854113" y="4888650"/>
            <a:ext cx="662400" cy="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8/10</a:t>
            </a:r>
            <a:endParaRPr>
              <a:latin typeface="Merriweather Sans"/>
              <a:ea typeface="Merriweather Sans"/>
              <a:cs typeface="Merriweather Sans"/>
              <a:sym typeface="Merriweather Sans"/>
            </a:endParaRPr>
          </a:p>
        </p:txBody>
      </p:sp>
      <p:sp>
        <p:nvSpPr>
          <p:cNvPr id="217" name="Google Shape;217;p21"/>
          <p:cNvSpPr txBox="1"/>
          <p:nvPr/>
        </p:nvSpPr>
        <p:spPr>
          <a:xfrm>
            <a:off x="4635925" y="4888650"/>
            <a:ext cx="662400" cy="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erriweather Sans"/>
                <a:ea typeface="Merriweather Sans"/>
                <a:cs typeface="Merriweather Sans"/>
                <a:sym typeface="Merriweather Sans"/>
              </a:rPr>
              <a:t>Total</a:t>
            </a:r>
            <a:endParaRPr b="1">
              <a:latin typeface="Merriweather Sans"/>
              <a:ea typeface="Merriweather Sans"/>
              <a:cs typeface="Merriweather Sans"/>
              <a:sym typeface="Merriweather Sans"/>
            </a:endParaRPr>
          </a:p>
        </p:txBody>
      </p:sp>
      <p:sp>
        <p:nvSpPr>
          <p:cNvPr id="218" name="Google Shape;218;p21"/>
          <p:cNvSpPr txBox="1"/>
          <p:nvPr/>
        </p:nvSpPr>
        <p:spPr>
          <a:xfrm>
            <a:off x="6555775" y="5164625"/>
            <a:ext cx="2740500" cy="43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latin typeface="Merriweather Sans"/>
                <a:ea typeface="Merriweather Sans"/>
                <a:cs typeface="Merriweather Sans"/>
                <a:sym typeface="Merriweather Sans"/>
              </a:rPr>
              <a:t>* with known Aus precipitation data issues</a:t>
            </a:r>
            <a:endParaRPr sz="900">
              <a:latin typeface="Merriweather Sans"/>
              <a:ea typeface="Merriweather Sans"/>
              <a:cs typeface="Merriweather Sans"/>
              <a:sym typeface="Merriweather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2"/>
          <p:cNvSpPr txBox="1">
            <a:spLocks noGrp="1"/>
          </p:cNvSpPr>
          <p:nvPr>
            <p:ph type="subTitle" idx="1"/>
          </p:nvPr>
        </p:nvSpPr>
        <p:spPr>
          <a:xfrm>
            <a:off x="927275" y="1049775"/>
            <a:ext cx="8001000" cy="451500"/>
          </a:xfrm>
          <a:prstGeom prst="rect">
            <a:avLst/>
          </a:prstGeom>
        </p:spPr>
        <p:txBody>
          <a:bodyPr spcFirstLastPara="1" wrap="square" lIns="91425" tIns="45700" rIns="91425" bIns="45700" anchor="ctr" anchorCtr="0">
            <a:noAutofit/>
          </a:bodyPr>
          <a:lstStyle/>
          <a:p>
            <a:pPr marL="0" lvl="0" indent="0" algn="l" rtl="0">
              <a:lnSpc>
                <a:spcPct val="200000"/>
              </a:lnSpc>
              <a:spcBef>
                <a:spcPts val="1200"/>
              </a:spcBef>
              <a:spcAft>
                <a:spcPts val="1200"/>
              </a:spcAft>
              <a:buNone/>
            </a:pPr>
            <a:r>
              <a:rPr lang="en-US" sz="1200">
                <a:solidFill>
                  <a:srgbClr val="666666"/>
                </a:solidFill>
                <a:latin typeface="Merriweather Sans"/>
                <a:ea typeface="Merriweather Sans"/>
                <a:cs typeface="Merriweather Sans"/>
                <a:sym typeface="Merriweather Sans"/>
              </a:rPr>
              <a:t>Methodology: For each point, run model on overlapping region grid and observe model consistency</a:t>
            </a:r>
            <a:endParaRPr sz="1200">
              <a:solidFill>
                <a:srgbClr val="666666"/>
              </a:solidFill>
              <a:latin typeface="Merriweather Sans"/>
              <a:ea typeface="Merriweather Sans"/>
              <a:cs typeface="Merriweather Sans"/>
              <a:sym typeface="Merriweather Sans"/>
            </a:endParaRPr>
          </a:p>
        </p:txBody>
      </p:sp>
      <p:sp>
        <p:nvSpPr>
          <p:cNvPr id="225" name="Google Shape;225;p22"/>
          <p:cNvSpPr txBox="1">
            <a:spLocks noGrp="1"/>
          </p:cNvSpPr>
          <p:nvPr>
            <p:ph type="title"/>
          </p:nvPr>
        </p:nvSpPr>
        <p:spPr>
          <a:xfrm>
            <a:off x="725225" y="414875"/>
            <a:ext cx="103629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Model Evaluation: Consistency Overlap Metric</a:t>
            </a:r>
            <a:endParaRPr sz="2400"/>
          </a:p>
        </p:txBody>
      </p:sp>
      <p:sp>
        <p:nvSpPr>
          <p:cNvPr id="226" name="Google Shape;226;p22"/>
          <p:cNvSpPr txBox="1"/>
          <p:nvPr/>
        </p:nvSpPr>
        <p:spPr>
          <a:xfrm>
            <a:off x="212600" y="6095675"/>
            <a:ext cx="7018200" cy="6594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latin typeface="Merriweather Sans"/>
                <a:ea typeface="Merriweather Sans"/>
                <a:cs typeface="Merriweather Sans"/>
                <a:sym typeface="Merriweather Sans"/>
              </a:rPr>
              <a:t>Model is very consistent to input bounding box perturbations</a:t>
            </a:r>
            <a:endParaRPr sz="1500" b="1">
              <a:latin typeface="Merriweather Sans"/>
              <a:ea typeface="Merriweather Sans"/>
              <a:cs typeface="Merriweather Sans"/>
              <a:sym typeface="Merriweather Sans"/>
            </a:endParaRPr>
          </a:p>
        </p:txBody>
      </p:sp>
      <p:graphicFrame>
        <p:nvGraphicFramePr>
          <p:cNvPr id="227" name="Google Shape;227;p22"/>
          <p:cNvGraphicFramePr/>
          <p:nvPr/>
        </p:nvGraphicFramePr>
        <p:xfrm>
          <a:off x="1533975" y="1439925"/>
          <a:ext cx="2362200" cy="4521650"/>
        </p:xfrm>
        <a:graphic>
          <a:graphicData uri="http://schemas.openxmlformats.org/drawingml/2006/table">
            <a:tbl>
              <a:tblPr>
                <a:noFill/>
                <a:tableStyleId>{6CD2A58A-5060-44F1-8C5B-FCB3B71621F6}</a:tableStyleId>
              </a:tblPr>
              <a:tblGrid>
                <a:gridCol w="11811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322975">
                <a:tc>
                  <a:txBody>
                    <a:bodyPr/>
                    <a:lstStyle/>
                    <a:p>
                      <a:pPr marL="0" lvl="0" indent="0" algn="ctr" rtl="0">
                        <a:spcBef>
                          <a:spcPts val="0"/>
                        </a:spcBef>
                        <a:spcAft>
                          <a:spcPts val="0"/>
                        </a:spcAft>
                        <a:buNone/>
                      </a:pPr>
                      <a:r>
                        <a:rPr lang="en-US" sz="900" b="1"/>
                        <a:t>Case #, Location</a:t>
                      </a:r>
                      <a:endParaRPr sz="9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900" b="1"/>
                        <a:t>Consistency</a:t>
                      </a:r>
                      <a:endParaRPr sz="9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22975">
                <a:tc>
                  <a:txBody>
                    <a:bodyPr/>
                    <a:lstStyle/>
                    <a:p>
                      <a:pPr marL="0" marR="0" lvl="0" indent="0" algn="l" rtl="0">
                        <a:lnSpc>
                          <a:spcPct val="115000"/>
                        </a:lnSpc>
                        <a:spcBef>
                          <a:spcPts val="0"/>
                        </a:spcBef>
                        <a:spcAft>
                          <a:spcPts val="0"/>
                        </a:spcAft>
                        <a:buNone/>
                      </a:pPr>
                      <a:r>
                        <a:rPr lang="en-US" sz="1100"/>
                        <a:t>1, India</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92.4%</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2975">
                <a:tc>
                  <a:txBody>
                    <a:bodyPr/>
                    <a:lstStyle/>
                    <a:p>
                      <a:pPr marL="0" marR="0" lvl="0" indent="0" algn="l" rtl="0">
                        <a:lnSpc>
                          <a:spcPct val="115000"/>
                        </a:lnSpc>
                        <a:spcBef>
                          <a:spcPts val="0"/>
                        </a:spcBef>
                        <a:spcAft>
                          <a:spcPts val="0"/>
                        </a:spcAft>
                        <a:buNone/>
                      </a:pPr>
                      <a:r>
                        <a:rPr lang="en-US" sz="1100"/>
                        <a:t>2, Canada</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100%</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22975">
                <a:tc>
                  <a:txBody>
                    <a:bodyPr/>
                    <a:lstStyle/>
                    <a:p>
                      <a:pPr marL="0" marR="0" lvl="0" indent="0" algn="l" rtl="0">
                        <a:lnSpc>
                          <a:spcPct val="115000"/>
                        </a:lnSpc>
                        <a:spcBef>
                          <a:spcPts val="0"/>
                        </a:spcBef>
                        <a:spcAft>
                          <a:spcPts val="0"/>
                        </a:spcAft>
                        <a:buNone/>
                      </a:pPr>
                      <a:r>
                        <a:rPr lang="en-US" sz="1100"/>
                        <a:t>3, USA (Idaho) </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100%</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2975">
                <a:tc>
                  <a:txBody>
                    <a:bodyPr/>
                    <a:lstStyle/>
                    <a:p>
                      <a:pPr marL="0" marR="0" lvl="0" indent="0" algn="l" rtl="0">
                        <a:lnSpc>
                          <a:spcPct val="115000"/>
                        </a:lnSpc>
                        <a:spcBef>
                          <a:spcPts val="0"/>
                        </a:spcBef>
                        <a:spcAft>
                          <a:spcPts val="0"/>
                        </a:spcAft>
                        <a:buNone/>
                      </a:pPr>
                      <a:r>
                        <a:rPr lang="en-US" sz="1100"/>
                        <a:t>4, Germany</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100%</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22975">
                <a:tc>
                  <a:txBody>
                    <a:bodyPr/>
                    <a:lstStyle/>
                    <a:p>
                      <a:pPr marL="0" marR="0" lvl="0" indent="0" algn="l" rtl="0">
                        <a:lnSpc>
                          <a:spcPct val="115000"/>
                        </a:lnSpc>
                        <a:spcBef>
                          <a:spcPts val="0"/>
                        </a:spcBef>
                        <a:spcAft>
                          <a:spcPts val="0"/>
                        </a:spcAft>
                        <a:buNone/>
                      </a:pPr>
                      <a:r>
                        <a:rPr lang="en-US" sz="1100"/>
                        <a:t>5, Germany</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99.9%</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22975">
                <a:tc>
                  <a:txBody>
                    <a:bodyPr/>
                    <a:lstStyle/>
                    <a:p>
                      <a:pPr marL="0" marR="0" lvl="0" indent="0" algn="l" rtl="0">
                        <a:lnSpc>
                          <a:spcPct val="115000"/>
                        </a:lnSpc>
                        <a:spcBef>
                          <a:spcPts val="0"/>
                        </a:spcBef>
                        <a:spcAft>
                          <a:spcPts val="0"/>
                        </a:spcAft>
                        <a:buNone/>
                      </a:pPr>
                      <a:r>
                        <a:rPr lang="en-US" sz="1100"/>
                        <a:t>6, Ukraine</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94.3%</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22975">
                <a:tc>
                  <a:txBody>
                    <a:bodyPr/>
                    <a:lstStyle/>
                    <a:p>
                      <a:pPr marL="0" marR="0" lvl="0" indent="0" algn="l" rtl="0">
                        <a:lnSpc>
                          <a:spcPct val="115000"/>
                        </a:lnSpc>
                        <a:spcBef>
                          <a:spcPts val="0"/>
                        </a:spcBef>
                        <a:spcAft>
                          <a:spcPts val="0"/>
                        </a:spcAft>
                        <a:buNone/>
                      </a:pPr>
                      <a:r>
                        <a:rPr lang="en-US" sz="1100"/>
                        <a:t>7, Ukraine</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95.9%</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22975">
                <a:tc>
                  <a:txBody>
                    <a:bodyPr/>
                    <a:lstStyle/>
                    <a:p>
                      <a:pPr marL="0" marR="0" lvl="0" indent="0" algn="l" rtl="0">
                        <a:lnSpc>
                          <a:spcPct val="115000"/>
                        </a:lnSpc>
                        <a:spcBef>
                          <a:spcPts val="0"/>
                        </a:spcBef>
                        <a:spcAft>
                          <a:spcPts val="0"/>
                        </a:spcAft>
                        <a:buNone/>
                      </a:pPr>
                      <a:r>
                        <a:rPr lang="en-US" sz="1100"/>
                        <a:t>8, Saudi Arabia</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89.4%</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22975">
                <a:tc>
                  <a:txBody>
                    <a:bodyPr/>
                    <a:lstStyle/>
                    <a:p>
                      <a:pPr marL="0" marR="0" lvl="0" indent="0" algn="l" rtl="0">
                        <a:lnSpc>
                          <a:spcPct val="115000"/>
                        </a:lnSpc>
                        <a:spcBef>
                          <a:spcPts val="0"/>
                        </a:spcBef>
                        <a:spcAft>
                          <a:spcPts val="0"/>
                        </a:spcAft>
                        <a:buNone/>
                      </a:pPr>
                      <a:r>
                        <a:rPr lang="en-US" sz="1100"/>
                        <a:t>9, Argentina</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100%</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22975">
                <a:tc>
                  <a:txBody>
                    <a:bodyPr/>
                    <a:lstStyle/>
                    <a:p>
                      <a:pPr marL="0" marR="0" lvl="0" indent="0" algn="l" rtl="0">
                        <a:lnSpc>
                          <a:spcPct val="115000"/>
                        </a:lnSpc>
                        <a:spcBef>
                          <a:spcPts val="0"/>
                        </a:spcBef>
                        <a:spcAft>
                          <a:spcPts val="0"/>
                        </a:spcAft>
                        <a:buNone/>
                      </a:pPr>
                      <a:r>
                        <a:rPr lang="en-US" sz="1100"/>
                        <a:t>10, Uzbekistan</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96.2%</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22975">
                <a:tc>
                  <a:txBody>
                    <a:bodyPr/>
                    <a:lstStyle/>
                    <a:p>
                      <a:pPr marL="0" marR="0" lvl="0" indent="0" algn="l" rtl="0">
                        <a:lnSpc>
                          <a:spcPct val="115000"/>
                        </a:lnSpc>
                        <a:spcBef>
                          <a:spcPts val="0"/>
                        </a:spcBef>
                        <a:spcAft>
                          <a:spcPts val="0"/>
                        </a:spcAft>
                        <a:buNone/>
                      </a:pPr>
                      <a:r>
                        <a:rPr lang="en-US" sz="1100"/>
                        <a:t>11, Brazil</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98.0%</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322975">
                <a:tc>
                  <a:txBody>
                    <a:bodyPr/>
                    <a:lstStyle/>
                    <a:p>
                      <a:pPr marL="0" marR="0" lvl="0" indent="0" algn="l" rtl="0">
                        <a:lnSpc>
                          <a:spcPct val="115000"/>
                        </a:lnSpc>
                        <a:spcBef>
                          <a:spcPts val="0"/>
                        </a:spcBef>
                        <a:spcAft>
                          <a:spcPts val="0"/>
                        </a:spcAft>
                        <a:buNone/>
                      </a:pPr>
                      <a:r>
                        <a:rPr lang="en-US" sz="1100"/>
                        <a:t>12, India</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a:t>99.1%</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322975">
                <a:tc>
                  <a:txBody>
                    <a:bodyPr/>
                    <a:lstStyle/>
                    <a:p>
                      <a:pPr marL="0" lvl="0" indent="0" algn="l" rtl="0">
                        <a:spcBef>
                          <a:spcPts val="0"/>
                        </a:spcBef>
                        <a:spcAft>
                          <a:spcPts val="0"/>
                        </a:spcAft>
                        <a:buNone/>
                      </a:pPr>
                      <a:r>
                        <a:rPr lang="en-US" sz="1000" b="1"/>
                        <a:t>Average</a:t>
                      </a:r>
                      <a:endParaRPr sz="10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1100" b="1"/>
                        <a:t>97.1%</a:t>
                      </a:r>
                      <a:endParaRPr sz="11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bl>
          </a:graphicData>
        </a:graphic>
      </p:graphicFrame>
      <p:cxnSp>
        <p:nvCxnSpPr>
          <p:cNvPr id="228" name="Google Shape;228;p22"/>
          <p:cNvCxnSpPr/>
          <p:nvPr/>
        </p:nvCxnSpPr>
        <p:spPr>
          <a:xfrm rot="10800000" flipH="1">
            <a:off x="3934275" y="1847175"/>
            <a:ext cx="1167600" cy="1530600"/>
          </a:xfrm>
          <a:prstGeom prst="straightConnector1">
            <a:avLst/>
          </a:prstGeom>
          <a:noFill/>
          <a:ln w="9525" cap="flat" cmpd="sng">
            <a:solidFill>
              <a:srgbClr val="000000"/>
            </a:solidFill>
            <a:prstDash val="dash"/>
            <a:round/>
            <a:headEnd type="none" w="med" len="med"/>
            <a:tailEnd type="none" w="med" len="med"/>
          </a:ln>
        </p:spPr>
      </p:cxnSp>
      <p:cxnSp>
        <p:nvCxnSpPr>
          <p:cNvPr id="229" name="Google Shape;229;p22"/>
          <p:cNvCxnSpPr/>
          <p:nvPr/>
        </p:nvCxnSpPr>
        <p:spPr>
          <a:xfrm rot="10800000" flipH="1">
            <a:off x="3907125" y="3061150"/>
            <a:ext cx="1185000" cy="639600"/>
          </a:xfrm>
          <a:prstGeom prst="straightConnector1">
            <a:avLst/>
          </a:prstGeom>
          <a:noFill/>
          <a:ln w="9525" cap="flat" cmpd="sng">
            <a:solidFill>
              <a:srgbClr val="000000"/>
            </a:solidFill>
            <a:prstDash val="dash"/>
            <a:round/>
            <a:headEnd type="none" w="med" len="med"/>
            <a:tailEnd type="none" w="med" len="med"/>
          </a:ln>
        </p:spPr>
      </p:cxnSp>
      <p:pic>
        <p:nvPicPr>
          <p:cNvPr id="230" name="Google Shape;230;p22"/>
          <p:cNvPicPr preferRelativeResize="0"/>
          <p:nvPr/>
        </p:nvPicPr>
        <p:blipFill>
          <a:blip r:embed="rId3">
            <a:alphaModFix/>
          </a:blip>
          <a:stretch>
            <a:fillRect/>
          </a:stretch>
        </p:blipFill>
        <p:spPr>
          <a:xfrm>
            <a:off x="5101875" y="1847175"/>
            <a:ext cx="1483250" cy="1200075"/>
          </a:xfrm>
          <a:prstGeom prst="rect">
            <a:avLst/>
          </a:prstGeom>
          <a:noFill/>
          <a:ln>
            <a:noFill/>
          </a:ln>
        </p:spPr>
      </p:pic>
      <p:cxnSp>
        <p:nvCxnSpPr>
          <p:cNvPr id="231" name="Google Shape;231;p22"/>
          <p:cNvCxnSpPr/>
          <p:nvPr/>
        </p:nvCxnSpPr>
        <p:spPr>
          <a:xfrm rot="10800000" flipH="1">
            <a:off x="3953900" y="3886075"/>
            <a:ext cx="1069500" cy="136500"/>
          </a:xfrm>
          <a:prstGeom prst="straightConnector1">
            <a:avLst/>
          </a:prstGeom>
          <a:noFill/>
          <a:ln w="9525" cap="flat" cmpd="sng">
            <a:solidFill>
              <a:srgbClr val="000000"/>
            </a:solidFill>
            <a:prstDash val="dash"/>
            <a:round/>
            <a:headEnd type="none" w="med" len="med"/>
            <a:tailEnd type="none" w="med" len="med"/>
          </a:ln>
        </p:spPr>
      </p:cxnSp>
      <p:cxnSp>
        <p:nvCxnSpPr>
          <p:cNvPr id="232" name="Google Shape;232;p22"/>
          <p:cNvCxnSpPr/>
          <p:nvPr/>
        </p:nvCxnSpPr>
        <p:spPr>
          <a:xfrm>
            <a:off x="3953900" y="4356150"/>
            <a:ext cx="1147800" cy="657300"/>
          </a:xfrm>
          <a:prstGeom prst="straightConnector1">
            <a:avLst/>
          </a:prstGeom>
          <a:noFill/>
          <a:ln w="9525" cap="flat" cmpd="sng">
            <a:solidFill>
              <a:srgbClr val="000000"/>
            </a:solidFill>
            <a:prstDash val="dash"/>
            <a:round/>
            <a:headEnd type="none" w="med" len="med"/>
            <a:tailEnd type="none" w="med" len="med"/>
          </a:ln>
        </p:spPr>
      </p:cxnSp>
      <p:pic>
        <p:nvPicPr>
          <p:cNvPr id="233" name="Google Shape;233;p22"/>
          <p:cNvPicPr preferRelativeResize="0"/>
          <p:nvPr/>
        </p:nvPicPr>
        <p:blipFill>
          <a:blip r:embed="rId4">
            <a:alphaModFix/>
          </a:blip>
          <a:stretch>
            <a:fillRect/>
          </a:stretch>
        </p:blipFill>
        <p:spPr>
          <a:xfrm>
            <a:off x="5101875" y="3793375"/>
            <a:ext cx="1483250" cy="1240536"/>
          </a:xfrm>
          <a:prstGeom prst="rect">
            <a:avLst/>
          </a:prstGeom>
          <a:noFill/>
          <a:ln>
            <a:noFill/>
          </a:ln>
        </p:spPr>
      </p:pic>
      <p:sp>
        <p:nvSpPr>
          <p:cNvPr id="234" name="Google Shape;234;p22"/>
          <p:cNvSpPr txBox="1"/>
          <p:nvPr/>
        </p:nvSpPr>
        <p:spPr>
          <a:xfrm>
            <a:off x="6663600" y="3813625"/>
            <a:ext cx="2438400" cy="12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Merriweather Sans"/>
                <a:ea typeface="Merriweather Sans"/>
                <a:cs typeface="Merriweather Sans"/>
                <a:sym typeface="Merriweather Sans"/>
              </a:rPr>
              <a:t>Saudi Arabia: ~ 89% Consistent</a:t>
            </a:r>
            <a:endParaRPr sz="1100">
              <a:latin typeface="Merriweather Sans"/>
              <a:ea typeface="Merriweather Sans"/>
              <a:cs typeface="Merriweather Sans"/>
              <a:sym typeface="Merriweather Sans"/>
            </a:endParaRPr>
          </a:p>
          <a:p>
            <a:pPr marL="457200" lvl="0" indent="-298450" algn="l" rtl="0">
              <a:spcBef>
                <a:spcPts val="0"/>
              </a:spcBef>
              <a:spcAft>
                <a:spcPts val="0"/>
              </a:spcAft>
              <a:buSzPts val="1100"/>
              <a:buFont typeface="Merriweather Sans"/>
              <a:buChar char="●"/>
            </a:pPr>
            <a:r>
              <a:rPr lang="en-US" sz="1100">
                <a:latin typeface="Merriweather Sans"/>
                <a:ea typeface="Merriweather Sans"/>
                <a:cs typeface="Merriweather Sans"/>
                <a:sym typeface="Merriweather Sans"/>
              </a:rPr>
              <a:t>“Everything growing in Saudi Arabia is irrigated”</a:t>
            </a:r>
            <a:endParaRPr sz="1100">
              <a:latin typeface="Merriweather Sans"/>
              <a:ea typeface="Merriweather Sans"/>
              <a:cs typeface="Merriweather Sans"/>
              <a:sym typeface="Merriweather Sans"/>
            </a:endParaRPr>
          </a:p>
          <a:p>
            <a:pPr marL="457200" lvl="0" indent="-298450" algn="l" rtl="0">
              <a:spcBef>
                <a:spcPts val="0"/>
              </a:spcBef>
              <a:spcAft>
                <a:spcPts val="0"/>
              </a:spcAft>
              <a:buSzPts val="1100"/>
              <a:buFont typeface="Merriweather Sans"/>
              <a:buChar char="●"/>
            </a:pPr>
            <a:r>
              <a:rPr lang="en-US" sz="1100">
                <a:latin typeface="Merriweather Sans"/>
                <a:ea typeface="Merriweather Sans"/>
                <a:cs typeface="Merriweather Sans"/>
                <a:sym typeface="Merriweather Sans"/>
              </a:rPr>
              <a:t>Pivots partially working</a:t>
            </a:r>
            <a:endParaRPr sz="1100">
              <a:latin typeface="Merriweather Sans"/>
              <a:ea typeface="Merriweather Sans"/>
              <a:cs typeface="Merriweather Sans"/>
              <a:sym typeface="Merriweather Sans"/>
            </a:endParaRPr>
          </a:p>
        </p:txBody>
      </p:sp>
      <p:sp>
        <p:nvSpPr>
          <p:cNvPr id="235" name="Google Shape;235;p22"/>
          <p:cNvSpPr txBox="1"/>
          <p:nvPr/>
        </p:nvSpPr>
        <p:spPr>
          <a:xfrm>
            <a:off x="6627100" y="1847175"/>
            <a:ext cx="2438400" cy="12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Merriweather Sans"/>
                <a:ea typeface="Merriweather Sans"/>
                <a:cs typeface="Merriweather Sans"/>
                <a:sym typeface="Merriweather Sans"/>
              </a:rPr>
              <a:t>Ukraine: ~94% Consistent</a:t>
            </a:r>
            <a:endParaRPr sz="1100">
              <a:latin typeface="Merriweather Sans"/>
              <a:ea typeface="Merriweather Sans"/>
              <a:cs typeface="Merriweather Sans"/>
              <a:sym typeface="Merriweather Sans"/>
            </a:endParaRPr>
          </a:p>
          <a:p>
            <a:pPr marL="457200" lvl="0" indent="-298450" algn="l" rtl="0">
              <a:spcBef>
                <a:spcPts val="0"/>
              </a:spcBef>
              <a:spcAft>
                <a:spcPts val="0"/>
              </a:spcAft>
              <a:buSzPts val="1100"/>
              <a:buFont typeface="Merriweather Sans"/>
              <a:buChar char="●"/>
            </a:pPr>
            <a:r>
              <a:rPr lang="en-US" sz="1100">
                <a:latin typeface="Merriweather Sans"/>
                <a:ea typeface="Merriweather Sans"/>
                <a:cs typeface="Merriweather Sans"/>
                <a:sym typeface="Merriweather Sans"/>
              </a:rPr>
              <a:t>Different irrigation patterns between fields</a:t>
            </a:r>
            <a:endParaRPr sz="1100">
              <a:latin typeface="Merriweather Sans"/>
              <a:ea typeface="Merriweather Sans"/>
              <a:cs typeface="Merriweather Sans"/>
              <a:sym typeface="Merriweather Sans"/>
            </a:endParaRPr>
          </a:p>
          <a:p>
            <a:pPr marL="457200" lvl="0" indent="-298450" algn="l" rtl="0">
              <a:spcBef>
                <a:spcPts val="0"/>
              </a:spcBef>
              <a:spcAft>
                <a:spcPts val="0"/>
              </a:spcAft>
              <a:buSzPts val="1100"/>
              <a:buFont typeface="Merriweather Sans"/>
              <a:buChar char="●"/>
            </a:pPr>
            <a:r>
              <a:rPr lang="en-US" sz="1100">
                <a:latin typeface="Merriweather Sans"/>
                <a:ea typeface="Merriweather Sans"/>
                <a:cs typeface="Merriweather Sans"/>
                <a:sym typeface="Merriweather Sans"/>
              </a:rPr>
              <a:t>Different crops (different NDVI patterns)</a:t>
            </a:r>
            <a:endParaRPr sz="1100">
              <a:latin typeface="Merriweather Sans"/>
              <a:ea typeface="Merriweather Sans"/>
              <a:cs typeface="Merriweather Sans"/>
              <a:sym typeface="Merriweather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3"/>
          <p:cNvSpPr txBox="1">
            <a:spLocks noGrp="1"/>
          </p:cNvSpPr>
          <p:nvPr>
            <p:ph type="title"/>
          </p:nvPr>
        </p:nvSpPr>
        <p:spPr>
          <a:xfrm>
            <a:off x="740850" y="1"/>
            <a:ext cx="7662300" cy="739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400"/>
              <a:t>Package Demo</a:t>
            </a:r>
            <a:endParaRPr sz="2400"/>
          </a:p>
        </p:txBody>
      </p:sp>
      <p:pic>
        <p:nvPicPr>
          <p:cNvPr id="242" name="Google Shape;242;p23" title="irrigation30_demo_video.mp4">
            <a:hlinkClick r:id="rId3"/>
          </p:cNvPr>
          <p:cNvPicPr preferRelativeResize="0"/>
          <p:nvPr/>
        </p:nvPicPr>
        <p:blipFill>
          <a:blip r:embed="rId4">
            <a:alphaModFix/>
          </a:blip>
          <a:stretch>
            <a:fillRect/>
          </a:stretch>
        </p:blipFill>
        <p:spPr>
          <a:xfrm>
            <a:off x="76200" y="804625"/>
            <a:ext cx="8991600" cy="5248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subTitle" idx="1"/>
          </p:nvPr>
        </p:nvSpPr>
        <p:spPr>
          <a:xfrm>
            <a:off x="738450" y="1187525"/>
            <a:ext cx="7662300" cy="5139000"/>
          </a:xfrm>
          <a:prstGeom prst="rect">
            <a:avLst/>
          </a:prstGeom>
        </p:spPr>
        <p:txBody>
          <a:bodyPr spcFirstLastPara="1" wrap="square" lIns="91425" tIns="45700" rIns="91425" bIns="45700" anchor="t" anchorCtr="0">
            <a:noAutofit/>
          </a:bodyPr>
          <a:lstStyle/>
          <a:p>
            <a:pPr marL="457200" lvl="0" indent="-349250" algn="l" rtl="0">
              <a:lnSpc>
                <a:spcPct val="200000"/>
              </a:lnSpc>
              <a:spcBef>
                <a:spcPts val="1200"/>
              </a:spcBef>
              <a:spcAft>
                <a:spcPts val="0"/>
              </a:spcAft>
              <a:buClr>
                <a:schemeClr val="dk1"/>
              </a:buClr>
              <a:buSzPts val="1900"/>
              <a:buFont typeface="Merriweather Sans"/>
              <a:buChar char="●"/>
            </a:pPr>
            <a:r>
              <a:rPr lang="en-US" sz="1900">
                <a:solidFill>
                  <a:schemeClr val="dk1"/>
                </a:solidFill>
                <a:latin typeface="Merriweather Sans"/>
                <a:ea typeface="Merriweather Sans"/>
                <a:cs typeface="Merriweather Sans"/>
                <a:sym typeface="Merriweather Sans"/>
              </a:rPr>
              <a:t>Get access to new GSFAD30-Irrigation dataset for comparison and new model development</a:t>
            </a:r>
            <a:endParaRPr sz="1900">
              <a:solidFill>
                <a:schemeClr val="dk1"/>
              </a:solidFill>
              <a:latin typeface="Merriweather Sans"/>
              <a:ea typeface="Merriweather Sans"/>
              <a:cs typeface="Merriweather Sans"/>
              <a:sym typeface="Merriweather Sans"/>
            </a:endParaRPr>
          </a:p>
          <a:p>
            <a:pPr marL="457200" lvl="0" indent="-349250" algn="l" rtl="0">
              <a:lnSpc>
                <a:spcPct val="200000"/>
              </a:lnSpc>
              <a:spcBef>
                <a:spcPts val="0"/>
              </a:spcBef>
              <a:spcAft>
                <a:spcPts val="0"/>
              </a:spcAft>
              <a:buClr>
                <a:schemeClr val="dk1"/>
              </a:buClr>
              <a:buSzPts val="1900"/>
              <a:buFont typeface="Merriweather Sans"/>
              <a:buChar char="●"/>
            </a:pPr>
            <a:r>
              <a:rPr lang="en-US" sz="1900">
                <a:solidFill>
                  <a:schemeClr val="dk1"/>
                </a:solidFill>
                <a:latin typeface="Merriweather Sans"/>
                <a:ea typeface="Merriweather Sans"/>
                <a:cs typeface="Merriweather Sans"/>
                <a:sym typeface="Merriweather Sans"/>
              </a:rPr>
              <a:t>Adapt heuristic thresholds based on known crop types and precipitation in specific geolocations </a:t>
            </a:r>
            <a:endParaRPr sz="1900">
              <a:solidFill>
                <a:schemeClr val="dk1"/>
              </a:solidFill>
              <a:latin typeface="Merriweather Sans"/>
              <a:ea typeface="Merriweather Sans"/>
              <a:cs typeface="Merriweather Sans"/>
              <a:sym typeface="Merriweather Sans"/>
            </a:endParaRPr>
          </a:p>
          <a:p>
            <a:pPr marL="457200" lvl="0" indent="-349250" algn="l" rtl="0">
              <a:lnSpc>
                <a:spcPct val="200000"/>
              </a:lnSpc>
              <a:spcBef>
                <a:spcPts val="0"/>
              </a:spcBef>
              <a:spcAft>
                <a:spcPts val="0"/>
              </a:spcAft>
              <a:buClr>
                <a:schemeClr val="dk1"/>
              </a:buClr>
              <a:buSzPts val="1900"/>
              <a:buFont typeface="Merriweather Sans"/>
              <a:buChar char="●"/>
            </a:pPr>
            <a:r>
              <a:rPr lang="en-US" sz="1900">
                <a:solidFill>
                  <a:schemeClr val="dk1"/>
                </a:solidFill>
                <a:latin typeface="Merriweather Sans"/>
                <a:ea typeface="Merriweather Sans"/>
                <a:cs typeface="Merriweather Sans"/>
                <a:sym typeface="Merriweather Sans"/>
              </a:rPr>
              <a:t>Increase our package’s region size limit by dividing larger regions, make inferences in parallel, and then combine</a:t>
            </a:r>
            <a:endParaRPr sz="1900">
              <a:solidFill>
                <a:schemeClr val="dk1"/>
              </a:solidFill>
              <a:latin typeface="Merriweather Sans"/>
              <a:ea typeface="Merriweather Sans"/>
              <a:cs typeface="Merriweather Sans"/>
              <a:sym typeface="Merriweather Sans"/>
            </a:endParaRPr>
          </a:p>
          <a:p>
            <a:pPr marL="457200" lvl="0" indent="-349250" algn="l" rtl="0">
              <a:lnSpc>
                <a:spcPct val="200000"/>
              </a:lnSpc>
              <a:spcBef>
                <a:spcPts val="0"/>
              </a:spcBef>
              <a:spcAft>
                <a:spcPts val="0"/>
              </a:spcAft>
              <a:buClr>
                <a:schemeClr val="dk1"/>
              </a:buClr>
              <a:buSzPts val="1900"/>
              <a:buFont typeface="Merriweather Sans"/>
              <a:buChar char="●"/>
            </a:pPr>
            <a:r>
              <a:rPr lang="en-US" sz="1900">
                <a:solidFill>
                  <a:schemeClr val="dk1"/>
                </a:solidFill>
                <a:latin typeface="Merriweather Sans"/>
                <a:ea typeface="Merriweather Sans"/>
                <a:cs typeface="Merriweather Sans"/>
                <a:sym typeface="Merriweather Sans"/>
              </a:rPr>
              <a:t>Consider alternatives to GEE</a:t>
            </a:r>
            <a:endParaRPr sz="1900">
              <a:solidFill>
                <a:schemeClr val="dk1"/>
              </a:solidFill>
              <a:latin typeface="Merriweather Sans"/>
              <a:ea typeface="Merriweather Sans"/>
              <a:cs typeface="Merriweather Sans"/>
              <a:sym typeface="Merriweather Sans"/>
            </a:endParaRPr>
          </a:p>
        </p:txBody>
      </p:sp>
      <p:sp>
        <p:nvSpPr>
          <p:cNvPr id="249" name="Google Shape;249;p24"/>
          <p:cNvSpPr txBox="1">
            <a:spLocks noGrp="1"/>
          </p:cNvSpPr>
          <p:nvPr>
            <p:ph type="title"/>
          </p:nvPr>
        </p:nvSpPr>
        <p:spPr>
          <a:xfrm>
            <a:off x="740850" y="430501"/>
            <a:ext cx="7662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Future Work</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5"/>
          <p:cNvSpPr txBox="1">
            <a:spLocks noGrp="1"/>
          </p:cNvSpPr>
          <p:nvPr>
            <p:ph type="title"/>
          </p:nvPr>
        </p:nvSpPr>
        <p:spPr>
          <a:xfrm>
            <a:off x="740850" y="430500"/>
            <a:ext cx="17586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Website - </a:t>
            </a:r>
            <a:endParaRPr sz="2400"/>
          </a:p>
        </p:txBody>
      </p:sp>
      <p:pic>
        <p:nvPicPr>
          <p:cNvPr id="256" name="Google Shape;256;p25"/>
          <p:cNvPicPr preferRelativeResize="0"/>
          <p:nvPr/>
        </p:nvPicPr>
        <p:blipFill>
          <a:blip r:embed="rId3">
            <a:alphaModFix/>
          </a:blip>
          <a:stretch>
            <a:fillRect/>
          </a:stretch>
        </p:blipFill>
        <p:spPr>
          <a:xfrm>
            <a:off x="599425" y="1036775"/>
            <a:ext cx="8103676" cy="6158525"/>
          </a:xfrm>
          <a:prstGeom prst="rect">
            <a:avLst/>
          </a:prstGeom>
          <a:noFill/>
          <a:ln>
            <a:noFill/>
          </a:ln>
        </p:spPr>
      </p:pic>
      <p:sp>
        <p:nvSpPr>
          <p:cNvPr id="257" name="Google Shape;257;p25"/>
          <p:cNvSpPr txBox="1"/>
          <p:nvPr/>
        </p:nvSpPr>
        <p:spPr>
          <a:xfrm>
            <a:off x="2430925" y="544850"/>
            <a:ext cx="58488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solidFill>
                  <a:schemeClr val="hlink"/>
                </a:solidFill>
                <a:latin typeface="Merriweather Sans"/>
                <a:ea typeface="Merriweather Sans"/>
                <a:cs typeface="Merriweather Sans"/>
                <a:sym typeface="Merriweather Sans"/>
                <a:hlinkClick r:id="rId4"/>
              </a:rPr>
              <a:t>https://groups.ischool.berkeley.edu/irrigation30/</a:t>
            </a:r>
            <a:endParaRPr sz="1800">
              <a:latin typeface="Merriweather Sans"/>
              <a:ea typeface="Merriweather Sans"/>
              <a:cs typeface="Merriweather Sans"/>
              <a:sym typeface="Merriweather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3"/>
          <p:cNvSpPr txBox="1">
            <a:spLocks noGrp="1"/>
          </p:cNvSpPr>
          <p:nvPr>
            <p:ph type="title"/>
          </p:nvPr>
        </p:nvSpPr>
        <p:spPr>
          <a:xfrm>
            <a:off x="740850" y="2434601"/>
            <a:ext cx="7662300" cy="739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6000"/>
              <a:t>Backup</a:t>
            </a:r>
            <a:endParaRPr sz="6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4"/>
          <p:cNvSpPr txBox="1">
            <a:spLocks noGrp="1"/>
          </p:cNvSpPr>
          <p:nvPr>
            <p:ph type="subTitle" idx="1"/>
          </p:nvPr>
        </p:nvSpPr>
        <p:spPr>
          <a:xfrm>
            <a:off x="738450" y="1187525"/>
            <a:ext cx="7662300" cy="5041500"/>
          </a:xfrm>
          <a:prstGeom prst="rect">
            <a:avLst/>
          </a:prstGeom>
        </p:spPr>
        <p:txBody>
          <a:bodyPr spcFirstLastPara="1" wrap="square" lIns="91425" tIns="45700" rIns="91425" bIns="45700" anchor="t" anchorCtr="0">
            <a:noAutofit/>
          </a:bodyPr>
          <a:lstStyle/>
          <a:p>
            <a:pPr marL="457200" lvl="0" indent="-323850" algn="l" rtl="0">
              <a:lnSpc>
                <a:spcPct val="150000"/>
              </a:lnSpc>
              <a:spcBef>
                <a:spcPts val="1200"/>
              </a:spcBef>
              <a:spcAft>
                <a:spcPts val="0"/>
              </a:spcAft>
              <a:buClr>
                <a:srgbClr val="000000"/>
              </a:buClr>
              <a:buSzPts val="1500"/>
              <a:buFont typeface="Merriweather Sans"/>
              <a:buChar char="●"/>
            </a:pPr>
            <a:r>
              <a:rPr lang="en-US" sz="1500">
                <a:solidFill>
                  <a:srgbClr val="000000"/>
                </a:solidFill>
                <a:latin typeface="Merriweather Sans"/>
                <a:ea typeface="Merriweather Sans"/>
                <a:cs typeface="Merriweather Sans"/>
                <a:sym typeface="Merriweather Sans"/>
              </a:rPr>
              <a:t>Conducted a user study with two environmental science researchers from Berkeley to help us get feedback about our model results and package design.</a:t>
            </a:r>
            <a:endParaRPr sz="1500">
              <a:solidFill>
                <a:srgbClr val="000000"/>
              </a:solidFill>
              <a:latin typeface="Merriweather Sans"/>
              <a:ea typeface="Merriweather Sans"/>
              <a:cs typeface="Merriweather Sans"/>
              <a:sym typeface="Merriweather Sans"/>
            </a:endParaRPr>
          </a:p>
          <a:p>
            <a:pPr marL="457200" lvl="0" indent="-323850" algn="l" rtl="0">
              <a:lnSpc>
                <a:spcPct val="150000"/>
              </a:lnSpc>
              <a:spcBef>
                <a:spcPts val="0"/>
              </a:spcBef>
              <a:spcAft>
                <a:spcPts val="0"/>
              </a:spcAft>
              <a:buClr>
                <a:srgbClr val="000000"/>
              </a:buClr>
              <a:buSzPts val="1500"/>
              <a:buFont typeface="Merriweather Sans"/>
              <a:buChar char="●"/>
            </a:pPr>
            <a:r>
              <a:rPr lang="en-US" sz="1500">
                <a:solidFill>
                  <a:srgbClr val="000000"/>
                </a:solidFill>
                <a:latin typeface="Merriweather Sans"/>
                <a:ea typeface="Merriweather Sans"/>
                <a:cs typeface="Merriweather Sans"/>
                <a:sym typeface="Merriweather Sans"/>
              </a:rPr>
              <a:t>Compared two model versions:</a:t>
            </a:r>
            <a:endParaRPr sz="1500">
              <a:solidFill>
                <a:srgbClr val="000000"/>
              </a:solidFill>
              <a:latin typeface="Merriweather Sans"/>
              <a:ea typeface="Merriweather Sans"/>
              <a:cs typeface="Merriweather Sans"/>
              <a:sym typeface="Merriweather Sans"/>
            </a:endParaRPr>
          </a:p>
          <a:p>
            <a:pPr marL="914400" lvl="0" indent="-323850" algn="l" rtl="0">
              <a:lnSpc>
                <a:spcPct val="150000"/>
              </a:lnSpc>
              <a:spcBef>
                <a:spcPts val="0"/>
              </a:spcBef>
              <a:spcAft>
                <a:spcPts val="0"/>
              </a:spcAft>
              <a:buClr>
                <a:srgbClr val="000000"/>
              </a:buClr>
              <a:buSzPts val="1500"/>
              <a:buFont typeface="Merriweather Sans"/>
              <a:buAutoNum type="arabicPeriod"/>
            </a:pPr>
            <a:r>
              <a:rPr lang="en-US" sz="1500">
                <a:solidFill>
                  <a:srgbClr val="000000"/>
                </a:solidFill>
                <a:latin typeface="Merriweather Sans"/>
                <a:ea typeface="Merriweather Sans"/>
                <a:cs typeface="Merriweather Sans"/>
                <a:sym typeface="Merriweather Sans"/>
              </a:rPr>
              <a:t>“2-Cluster” design that assumes one irrigated and one rainfed cluster</a:t>
            </a:r>
            <a:endParaRPr sz="1500">
              <a:solidFill>
                <a:srgbClr val="000000"/>
              </a:solidFill>
              <a:latin typeface="Merriweather Sans"/>
              <a:ea typeface="Merriweather Sans"/>
              <a:cs typeface="Merriweather Sans"/>
              <a:sym typeface="Merriweather Sans"/>
            </a:endParaRPr>
          </a:p>
          <a:p>
            <a:pPr marL="914400" lvl="0" indent="-323850" algn="l" rtl="0">
              <a:lnSpc>
                <a:spcPct val="150000"/>
              </a:lnSpc>
              <a:spcBef>
                <a:spcPts val="0"/>
              </a:spcBef>
              <a:spcAft>
                <a:spcPts val="0"/>
              </a:spcAft>
              <a:buClr>
                <a:srgbClr val="000000"/>
              </a:buClr>
              <a:buSzPts val="1500"/>
              <a:buFont typeface="Merriweather Sans"/>
              <a:buAutoNum type="arabicPeriod"/>
            </a:pPr>
            <a:r>
              <a:rPr lang="en-US" sz="1500">
                <a:solidFill>
                  <a:srgbClr val="000000"/>
                </a:solidFill>
                <a:latin typeface="Merriweather Sans"/>
                <a:ea typeface="Merriweather Sans"/>
                <a:cs typeface="Merriweather Sans"/>
                <a:sym typeface="Merriweather Sans"/>
              </a:rPr>
              <a:t>NDVI/Precipitation heuristic model that labels irrigation for each cluster on a monthly basis</a:t>
            </a:r>
            <a:endParaRPr sz="1500">
              <a:solidFill>
                <a:srgbClr val="000000"/>
              </a:solidFill>
              <a:latin typeface="Merriweather Sans"/>
              <a:ea typeface="Merriweather Sans"/>
              <a:cs typeface="Merriweather Sans"/>
              <a:sym typeface="Merriweather Sans"/>
            </a:endParaRPr>
          </a:p>
          <a:p>
            <a:pPr marL="457200" lvl="0" indent="-323850" algn="l" rtl="0">
              <a:lnSpc>
                <a:spcPct val="150000"/>
              </a:lnSpc>
              <a:spcBef>
                <a:spcPts val="0"/>
              </a:spcBef>
              <a:spcAft>
                <a:spcPts val="0"/>
              </a:spcAft>
              <a:buClr>
                <a:srgbClr val="000000"/>
              </a:buClr>
              <a:buSzPts val="1500"/>
              <a:buFont typeface="Merriweather Sans"/>
              <a:buChar char="●"/>
            </a:pPr>
            <a:r>
              <a:rPr lang="en-US" sz="1500">
                <a:solidFill>
                  <a:srgbClr val="000000"/>
                </a:solidFill>
                <a:latin typeface="Merriweather Sans"/>
                <a:ea typeface="Merriweather Sans"/>
                <a:cs typeface="Merriweather Sans"/>
                <a:sym typeface="Merriweather Sans"/>
              </a:rPr>
              <a:t> Takeaways:</a:t>
            </a:r>
            <a:endParaRPr sz="1500">
              <a:solidFill>
                <a:srgbClr val="000000"/>
              </a:solidFill>
              <a:latin typeface="Merriweather Sans"/>
              <a:ea typeface="Merriweather Sans"/>
              <a:cs typeface="Merriweather Sans"/>
              <a:sym typeface="Merriweather Sans"/>
            </a:endParaRPr>
          </a:p>
          <a:p>
            <a:pPr marL="914400" lvl="0" indent="-323850" algn="l" rtl="0">
              <a:lnSpc>
                <a:spcPct val="150000"/>
              </a:lnSpc>
              <a:spcBef>
                <a:spcPts val="0"/>
              </a:spcBef>
              <a:spcAft>
                <a:spcPts val="0"/>
              </a:spcAft>
              <a:buClr>
                <a:srgbClr val="000000"/>
              </a:buClr>
              <a:buSzPts val="1500"/>
              <a:buFont typeface="Merriweather Sans"/>
              <a:buChar char="-"/>
            </a:pPr>
            <a:r>
              <a:rPr lang="en-US" sz="1500">
                <a:solidFill>
                  <a:srgbClr val="000000"/>
                </a:solidFill>
                <a:latin typeface="Merriweather Sans"/>
                <a:ea typeface="Merriweather Sans"/>
                <a:cs typeface="Merriweather Sans"/>
                <a:sym typeface="Merriweather Sans"/>
              </a:rPr>
              <a:t>Both models produced great results, but Model #2 is the best</a:t>
            </a:r>
            <a:endParaRPr sz="1500">
              <a:solidFill>
                <a:srgbClr val="000000"/>
              </a:solidFill>
              <a:latin typeface="Merriweather Sans"/>
              <a:ea typeface="Merriweather Sans"/>
              <a:cs typeface="Merriweather Sans"/>
              <a:sym typeface="Merriweather Sans"/>
            </a:endParaRPr>
          </a:p>
          <a:p>
            <a:pPr marL="914400" lvl="0" indent="-323850" algn="l" rtl="0">
              <a:lnSpc>
                <a:spcPct val="150000"/>
              </a:lnSpc>
              <a:spcBef>
                <a:spcPts val="0"/>
              </a:spcBef>
              <a:spcAft>
                <a:spcPts val="0"/>
              </a:spcAft>
              <a:buClr>
                <a:srgbClr val="000000"/>
              </a:buClr>
              <a:buSzPts val="1500"/>
              <a:buFont typeface="Merriweather Sans"/>
              <a:buChar char="-"/>
            </a:pPr>
            <a:r>
              <a:rPr lang="en-US" sz="1500">
                <a:solidFill>
                  <a:srgbClr val="000000"/>
                </a:solidFill>
                <a:latin typeface="Merriweather Sans"/>
                <a:ea typeface="Merriweather Sans"/>
                <a:cs typeface="Merriweather Sans"/>
                <a:sym typeface="Merriweather Sans"/>
              </a:rPr>
              <a:t>Model #1 doesn’t detect multi-cropping well</a:t>
            </a:r>
            <a:endParaRPr sz="1500">
              <a:solidFill>
                <a:srgbClr val="000000"/>
              </a:solidFill>
              <a:latin typeface="Merriweather Sans"/>
              <a:ea typeface="Merriweather Sans"/>
              <a:cs typeface="Merriweather Sans"/>
              <a:sym typeface="Merriweather Sans"/>
            </a:endParaRPr>
          </a:p>
          <a:p>
            <a:pPr marL="914400" lvl="0" indent="-323850" algn="l" rtl="0">
              <a:lnSpc>
                <a:spcPct val="150000"/>
              </a:lnSpc>
              <a:spcBef>
                <a:spcPts val="0"/>
              </a:spcBef>
              <a:spcAft>
                <a:spcPts val="0"/>
              </a:spcAft>
              <a:buClr>
                <a:srgbClr val="000000"/>
              </a:buClr>
              <a:buSzPts val="1500"/>
              <a:buFont typeface="Merriweather Sans"/>
              <a:buChar char="-"/>
            </a:pPr>
            <a:r>
              <a:rPr lang="en-US" sz="1500">
                <a:solidFill>
                  <a:srgbClr val="000000"/>
                </a:solidFill>
                <a:latin typeface="Merriweather Sans"/>
                <a:ea typeface="Merriweather Sans"/>
                <a:cs typeface="Merriweather Sans"/>
                <a:sym typeface="Merriweather Sans"/>
              </a:rPr>
              <a:t>Model #2 allows us to identify which months of the year that each cluster is irrigated</a:t>
            </a:r>
            <a:endParaRPr sz="1500">
              <a:solidFill>
                <a:srgbClr val="000000"/>
              </a:solidFill>
              <a:latin typeface="Merriweather Sans"/>
              <a:ea typeface="Merriweather Sans"/>
              <a:cs typeface="Merriweather Sans"/>
              <a:sym typeface="Merriweather Sans"/>
            </a:endParaRPr>
          </a:p>
        </p:txBody>
      </p:sp>
      <p:sp>
        <p:nvSpPr>
          <p:cNvPr id="319" name="Google Shape;319;p34"/>
          <p:cNvSpPr txBox="1">
            <a:spLocks noGrp="1"/>
          </p:cNvSpPr>
          <p:nvPr>
            <p:ph type="title"/>
          </p:nvPr>
        </p:nvSpPr>
        <p:spPr>
          <a:xfrm>
            <a:off x="740850" y="430501"/>
            <a:ext cx="7662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Model Evaluation #1: User Study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5"/>
          <p:cNvSpPr txBox="1">
            <a:spLocks noGrp="1"/>
          </p:cNvSpPr>
          <p:nvPr>
            <p:ph type="subTitle" idx="1"/>
          </p:nvPr>
        </p:nvSpPr>
        <p:spPr>
          <a:xfrm>
            <a:off x="738450" y="1035125"/>
            <a:ext cx="7878600" cy="2527200"/>
          </a:xfrm>
          <a:prstGeom prst="rect">
            <a:avLst/>
          </a:prstGeom>
        </p:spPr>
        <p:txBody>
          <a:bodyPr spcFirstLastPara="1" wrap="square" lIns="91425" tIns="45700" rIns="91425" bIns="45700" anchor="t" anchorCtr="0">
            <a:noAutofit/>
          </a:bodyPr>
          <a:lstStyle/>
          <a:p>
            <a:pPr marL="0" lvl="0" indent="0" algn="l" rtl="0">
              <a:lnSpc>
                <a:spcPct val="100000"/>
              </a:lnSpc>
              <a:spcBef>
                <a:spcPts val="1200"/>
              </a:spcBef>
              <a:spcAft>
                <a:spcPts val="0"/>
              </a:spcAft>
              <a:buNone/>
            </a:pPr>
            <a:r>
              <a:rPr lang="en-US" sz="1800">
                <a:solidFill>
                  <a:schemeClr val="dk1"/>
                </a:solidFill>
              </a:rPr>
              <a:t>Our Python package makes it easy for researchers to generate 30m-res </a:t>
            </a:r>
            <a:br>
              <a:rPr lang="en-US" sz="1800">
                <a:solidFill>
                  <a:schemeClr val="dk1"/>
                </a:solidFill>
              </a:rPr>
            </a:br>
            <a:r>
              <a:rPr lang="en-US" sz="1800">
                <a:solidFill>
                  <a:schemeClr val="dk1"/>
                </a:solidFill>
              </a:rPr>
              <a:t>irrigation inferences for small regions at a time using Google Earth Engine</a:t>
            </a:r>
            <a:endParaRPr sz="1300">
              <a:solidFill>
                <a:schemeClr val="dk1"/>
              </a:solidFill>
              <a:latin typeface="Consolas"/>
              <a:ea typeface="Consolas"/>
              <a:cs typeface="Consolas"/>
              <a:sym typeface="Consolas"/>
            </a:endParaRPr>
          </a:p>
          <a:p>
            <a:pPr marL="0" lvl="0" indent="457200" algn="l" rtl="0">
              <a:lnSpc>
                <a:spcPct val="100000"/>
              </a:lnSpc>
              <a:spcBef>
                <a:spcPts val="1200"/>
              </a:spcBef>
              <a:spcAft>
                <a:spcPts val="0"/>
              </a:spcAft>
              <a:buClr>
                <a:schemeClr val="dk1"/>
              </a:buClr>
              <a:buSzPts val="1100"/>
              <a:buFont typeface="Arial"/>
              <a:buNone/>
            </a:pPr>
            <a:r>
              <a:rPr lang="en-US" sz="1500">
                <a:solidFill>
                  <a:schemeClr val="dk1"/>
                </a:solidFill>
                <a:latin typeface="Consolas"/>
                <a:ea typeface="Consolas"/>
                <a:cs typeface="Consolas"/>
                <a:sym typeface="Consolas"/>
              </a:rPr>
              <a:t>Install with </a:t>
            </a:r>
            <a:r>
              <a:rPr lang="en-US" sz="1500" b="1">
                <a:solidFill>
                  <a:schemeClr val="dk1"/>
                </a:solidFill>
                <a:latin typeface="Consolas"/>
                <a:ea typeface="Consolas"/>
                <a:cs typeface="Consolas"/>
                <a:sym typeface="Consolas"/>
              </a:rPr>
              <a:t>pip3 install irrigation30</a:t>
            </a:r>
            <a:endParaRPr sz="100" b="1">
              <a:solidFill>
                <a:schemeClr val="dk1"/>
              </a:solidFill>
              <a:latin typeface="Consolas"/>
              <a:ea typeface="Consolas"/>
              <a:cs typeface="Consolas"/>
              <a:sym typeface="Consolas"/>
            </a:endParaRPr>
          </a:p>
          <a:p>
            <a:pPr marL="0" lvl="0" indent="457200" algn="l" rtl="0">
              <a:lnSpc>
                <a:spcPct val="100000"/>
              </a:lnSpc>
              <a:spcBef>
                <a:spcPts val="1200"/>
              </a:spcBef>
              <a:spcAft>
                <a:spcPts val="0"/>
              </a:spcAft>
              <a:buClr>
                <a:schemeClr val="dk1"/>
              </a:buClr>
              <a:buSzPts val="1100"/>
              <a:buFont typeface="Arial"/>
              <a:buNone/>
            </a:pPr>
            <a:r>
              <a:rPr lang="en-US" sz="1500">
                <a:solidFill>
                  <a:schemeClr val="dk1"/>
                </a:solidFill>
                <a:latin typeface="Consolas"/>
                <a:ea typeface="Consolas"/>
                <a:cs typeface="Consolas"/>
                <a:sym typeface="Consolas"/>
              </a:rPr>
              <a:t>&gt;&gt;&gt; import irrigation30 as irr</a:t>
            </a:r>
            <a:endParaRPr sz="1500">
              <a:solidFill>
                <a:schemeClr val="dk1"/>
              </a:solidFill>
              <a:latin typeface="Consolas"/>
              <a:ea typeface="Consolas"/>
              <a:cs typeface="Consolas"/>
              <a:sym typeface="Consolas"/>
            </a:endParaRPr>
          </a:p>
          <a:p>
            <a:pPr marL="0" lvl="0" indent="457200" algn="l" rtl="0">
              <a:lnSpc>
                <a:spcPct val="100000"/>
              </a:lnSpc>
              <a:spcBef>
                <a:spcPts val="1200"/>
              </a:spcBef>
              <a:spcAft>
                <a:spcPts val="0"/>
              </a:spcAft>
              <a:buClr>
                <a:schemeClr val="dk1"/>
              </a:buClr>
              <a:buSzPts val="1100"/>
              <a:buFont typeface="Arial"/>
              <a:buNone/>
            </a:pPr>
            <a:r>
              <a:rPr lang="en-US" sz="1500">
                <a:solidFill>
                  <a:schemeClr val="dk1"/>
                </a:solidFill>
                <a:latin typeface="Consolas"/>
                <a:ea typeface="Consolas"/>
                <a:cs typeface="Consolas"/>
                <a:sym typeface="Consolas"/>
              </a:rPr>
              <a:t>&gt;&gt;&gt; model = irr.Irrigation30(...)</a:t>
            </a:r>
            <a:endParaRPr sz="1500">
              <a:solidFill>
                <a:schemeClr val="dk1"/>
              </a:solidFill>
              <a:latin typeface="Consolas"/>
              <a:ea typeface="Consolas"/>
              <a:cs typeface="Consolas"/>
              <a:sym typeface="Consolas"/>
            </a:endParaRPr>
          </a:p>
          <a:p>
            <a:pPr marL="0" lvl="0" indent="457200" algn="l" rtl="0">
              <a:lnSpc>
                <a:spcPct val="100000"/>
              </a:lnSpc>
              <a:spcBef>
                <a:spcPts val="1200"/>
              </a:spcBef>
              <a:spcAft>
                <a:spcPts val="0"/>
              </a:spcAft>
              <a:buClr>
                <a:schemeClr val="dk1"/>
              </a:buClr>
              <a:buSzPts val="1100"/>
              <a:buFont typeface="Arial"/>
              <a:buNone/>
            </a:pPr>
            <a:r>
              <a:rPr lang="en-US" sz="1500">
                <a:solidFill>
                  <a:schemeClr val="dk1"/>
                </a:solidFill>
                <a:latin typeface="Consolas"/>
                <a:ea typeface="Consolas"/>
                <a:cs typeface="Consolas"/>
                <a:sym typeface="Consolas"/>
              </a:rPr>
              <a:t>&gt;&gt;&gt; model.fit_predict() </a:t>
            </a:r>
            <a:endParaRPr sz="1500">
              <a:solidFill>
                <a:schemeClr val="dk1"/>
              </a:solidFill>
              <a:latin typeface="Consolas"/>
              <a:ea typeface="Consolas"/>
              <a:cs typeface="Consolas"/>
              <a:sym typeface="Consolas"/>
            </a:endParaRPr>
          </a:p>
          <a:p>
            <a:pPr marL="0" lvl="0" indent="457200" algn="l" rtl="0">
              <a:lnSpc>
                <a:spcPct val="100000"/>
              </a:lnSpc>
              <a:spcBef>
                <a:spcPts val="1200"/>
              </a:spcBef>
              <a:spcAft>
                <a:spcPts val="1200"/>
              </a:spcAft>
              <a:buClr>
                <a:schemeClr val="dk1"/>
              </a:buClr>
              <a:buSzPts val="1100"/>
              <a:buFont typeface="Arial"/>
              <a:buNone/>
            </a:pPr>
            <a:r>
              <a:rPr lang="en-US" sz="1500">
                <a:solidFill>
                  <a:schemeClr val="dk1"/>
                </a:solidFill>
                <a:latin typeface="Consolas"/>
                <a:ea typeface="Consolas"/>
                <a:cs typeface="Consolas"/>
                <a:sym typeface="Consolas"/>
              </a:rPr>
              <a:t>&gt;&gt;&gt; model.plot_map() </a:t>
            </a:r>
            <a:endParaRPr sz="1500">
              <a:solidFill>
                <a:schemeClr val="dk1"/>
              </a:solidFill>
            </a:endParaRPr>
          </a:p>
        </p:txBody>
      </p:sp>
      <p:sp>
        <p:nvSpPr>
          <p:cNvPr id="326" name="Google Shape;326;p35"/>
          <p:cNvSpPr txBox="1">
            <a:spLocks noGrp="1"/>
          </p:cNvSpPr>
          <p:nvPr>
            <p:ph type="title"/>
          </p:nvPr>
        </p:nvSpPr>
        <p:spPr>
          <a:xfrm>
            <a:off x="740850" y="430500"/>
            <a:ext cx="86964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Our Deliverable →					 Python Package </a:t>
            </a:r>
            <a:endParaRPr sz="2400"/>
          </a:p>
        </p:txBody>
      </p:sp>
      <p:sp>
        <p:nvSpPr>
          <p:cNvPr id="327" name="Google Shape;327;p35"/>
          <p:cNvSpPr txBox="1">
            <a:spLocks noGrp="1"/>
          </p:cNvSpPr>
          <p:nvPr>
            <p:ph type="title"/>
          </p:nvPr>
        </p:nvSpPr>
        <p:spPr>
          <a:xfrm>
            <a:off x="3712650" y="430500"/>
            <a:ext cx="32142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latin typeface="Consolas"/>
                <a:ea typeface="Consolas"/>
                <a:cs typeface="Consolas"/>
                <a:sym typeface="Consolas"/>
              </a:rPr>
              <a:t>irrigation30</a:t>
            </a:r>
            <a:endParaRPr sz="2400">
              <a:latin typeface="Consolas"/>
              <a:ea typeface="Consolas"/>
              <a:cs typeface="Consolas"/>
              <a:sym typeface="Consolas"/>
            </a:endParaRPr>
          </a:p>
        </p:txBody>
      </p:sp>
      <p:pic>
        <p:nvPicPr>
          <p:cNvPr id="328" name="Google Shape;328;p35"/>
          <p:cNvPicPr preferRelativeResize="0"/>
          <p:nvPr/>
        </p:nvPicPr>
        <p:blipFill>
          <a:blip r:embed="rId3">
            <a:alphaModFix/>
          </a:blip>
          <a:stretch>
            <a:fillRect/>
          </a:stretch>
        </p:blipFill>
        <p:spPr>
          <a:xfrm>
            <a:off x="1270825" y="3927450"/>
            <a:ext cx="4624875" cy="2764625"/>
          </a:xfrm>
          <a:prstGeom prst="rect">
            <a:avLst/>
          </a:prstGeom>
          <a:noFill/>
          <a:ln w="9525" cap="flat" cmpd="sng">
            <a:solidFill>
              <a:schemeClr val="dk2"/>
            </a:solidFill>
            <a:prstDash val="solid"/>
            <a:round/>
            <a:headEnd type="none" w="sm" len="sm"/>
            <a:tailEnd type="none" w="sm" len="sm"/>
          </a:ln>
        </p:spPr>
      </p:pic>
      <p:pic>
        <p:nvPicPr>
          <p:cNvPr id="329" name="Google Shape;329;p35"/>
          <p:cNvPicPr preferRelativeResize="0"/>
          <p:nvPr/>
        </p:nvPicPr>
        <p:blipFill>
          <a:blip r:embed="rId4">
            <a:alphaModFix/>
          </a:blip>
          <a:stretch>
            <a:fillRect/>
          </a:stretch>
        </p:blipFill>
        <p:spPr>
          <a:xfrm>
            <a:off x="6818975" y="2237876"/>
            <a:ext cx="1509325" cy="1131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0"/>
          <p:cNvSpPr txBox="1">
            <a:spLocks noGrp="1"/>
          </p:cNvSpPr>
          <p:nvPr>
            <p:ph type="subTitle" idx="1"/>
          </p:nvPr>
        </p:nvSpPr>
        <p:spPr>
          <a:xfrm>
            <a:off x="212600" y="1169700"/>
            <a:ext cx="6403500" cy="1386600"/>
          </a:xfrm>
          <a:prstGeom prst="rect">
            <a:avLst/>
          </a:prstGeom>
        </p:spPr>
        <p:txBody>
          <a:bodyPr spcFirstLastPara="1" wrap="square" lIns="91425" tIns="45700" rIns="91425" bIns="45700" anchor="t" anchorCtr="0">
            <a:noAutofit/>
          </a:bodyPr>
          <a:lstStyle/>
          <a:p>
            <a:pPr marL="457200" lvl="0" indent="-330200" algn="l" rtl="0">
              <a:lnSpc>
                <a:spcPct val="115000"/>
              </a:lnSpc>
              <a:spcBef>
                <a:spcPts val="1200"/>
              </a:spcBef>
              <a:spcAft>
                <a:spcPts val="0"/>
              </a:spcAft>
              <a:buClr>
                <a:schemeClr val="dk1"/>
              </a:buClr>
              <a:buSzPts val="1600"/>
              <a:buChar char="●"/>
            </a:pPr>
            <a:r>
              <a:rPr lang="en-US" sz="1600" b="1">
                <a:solidFill>
                  <a:schemeClr val="dk1"/>
                </a:solidFill>
              </a:rPr>
              <a:t>Key applications</a:t>
            </a:r>
            <a:endParaRPr sz="1500">
              <a:solidFill>
                <a:schemeClr val="dk1"/>
              </a:solidFill>
            </a:endParaRPr>
          </a:p>
          <a:p>
            <a:pPr marL="628650" lvl="1" indent="-323850" algn="l" rtl="0">
              <a:lnSpc>
                <a:spcPct val="115000"/>
              </a:lnSpc>
              <a:spcBef>
                <a:spcPts val="0"/>
              </a:spcBef>
              <a:spcAft>
                <a:spcPts val="0"/>
              </a:spcAft>
              <a:buClr>
                <a:schemeClr val="dk1"/>
              </a:buClr>
              <a:buSzPts val="1500"/>
              <a:buChar char="○"/>
            </a:pPr>
            <a:r>
              <a:rPr lang="en-US" sz="1500">
                <a:solidFill>
                  <a:schemeClr val="dk1"/>
                </a:solidFill>
              </a:rPr>
              <a:t>Public Policy → Ensure sustainable water usage</a:t>
            </a:r>
            <a:endParaRPr sz="1500">
              <a:solidFill>
                <a:schemeClr val="dk1"/>
              </a:solidFill>
            </a:endParaRPr>
          </a:p>
          <a:p>
            <a:pPr marL="628650" lvl="1" indent="-323850" algn="l" rtl="0">
              <a:lnSpc>
                <a:spcPct val="115000"/>
              </a:lnSpc>
              <a:spcBef>
                <a:spcPts val="0"/>
              </a:spcBef>
              <a:spcAft>
                <a:spcPts val="0"/>
              </a:spcAft>
              <a:buClr>
                <a:schemeClr val="dk1"/>
              </a:buClr>
              <a:buSzPts val="1500"/>
              <a:buChar char="○"/>
            </a:pPr>
            <a:r>
              <a:rPr lang="en-US" sz="1500">
                <a:solidFill>
                  <a:schemeClr val="dk1"/>
                </a:solidFill>
              </a:rPr>
              <a:t>Water Rights → Pricing irrigated water</a:t>
            </a:r>
            <a:endParaRPr sz="1500">
              <a:solidFill>
                <a:schemeClr val="dk1"/>
              </a:solidFill>
            </a:endParaRPr>
          </a:p>
          <a:p>
            <a:pPr marL="628650" lvl="1" indent="-323850" algn="l" rtl="0">
              <a:lnSpc>
                <a:spcPct val="115000"/>
              </a:lnSpc>
              <a:spcBef>
                <a:spcPts val="0"/>
              </a:spcBef>
              <a:spcAft>
                <a:spcPts val="0"/>
              </a:spcAft>
              <a:buClr>
                <a:schemeClr val="dk1"/>
              </a:buClr>
              <a:buSzPts val="1500"/>
              <a:buChar char="○"/>
            </a:pPr>
            <a:r>
              <a:rPr lang="en-US" sz="1500">
                <a:solidFill>
                  <a:schemeClr val="dk1"/>
                </a:solidFill>
              </a:rPr>
              <a:t>Food Security</a:t>
            </a:r>
            <a:endParaRPr sz="1500">
              <a:solidFill>
                <a:schemeClr val="dk1"/>
              </a:solidFill>
            </a:endParaRPr>
          </a:p>
          <a:p>
            <a:pPr marL="628650" lvl="1" indent="-323850" algn="l" rtl="0">
              <a:lnSpc>
                <a:spcPct val="115000"/>
              </a:lnSpc>
              <a:spcBef>
                <a:spcPts val="0"/>
              </a:spcBef>
              <a:spcAft>
                <a:spcPts val="0"/>
              </a:spcAft>
              <a:buClr>
                <a:schemeClr val="dk1"/>
              </a:buClr>
              <a:buSzPts val="1500"/>
              <a:buChar char="○"/>
            </a:pPr>
            <a:r>
              <a:rPr lang="en-US" sz="1500">
                <a:solidFill>
                  <a:schemeClr val="dk1"/>
                </a:solidFill>
              </a:rPr>
              <a:t>Climate and Weather </a:t>
            </a:r>
            <a:endParaRPr sz="1500">
              <a:solidFill>
                <a:schemeClr val="dk1"/>
              </a:solidFill>
            </a:endParaRPr>
          </a:p>
          <a:p>
            <a:pPr marL="457200" lvl="0" indent="0" algn="l" rtl="0">
              <a:lnSpc>
                <a:spcPct val="115000"/>
              </a:lnSpc>
              <a:spcBef>
                <a:spcPts val="1200"/>
              </a:spcBef>
              <a:spcAft>
                <a:spcPts val="1200"/>
              </a:spcAft>
              <a:buNone/>
            </a:pPr>
            <a:endParaRPr sz="1500">
              <a:solidFill>
                <a:schemeClr val="dk1"/>
              </a:solidFill>
              <a:latin typeface="Merriweather Sans"/>
              <a:ea typeface="Merriweather Sans"/>
              <a:cs typeface="Merriweather Sans"/>
              <a:sym typeface="Merriweather Sans"/>
            </a:endParaRPr>
          </a:p>
        </p:txBody>
      </p:sp>
      <p:sp>
        <p:nvSpPr>
          <p:cNvPr id="68" name="Google Shape;68;p10"/>
          <p:cNvSpPr txBox="1">
            <a:spLocks noGrp="1"/>
          </p:cNvSpPr>
          <p:nvPr>
            <p:ph type="title"/>
          </p:nvPr>
        </p:nvSpPr>
        <p:spPr>
          <a:xfrm>
            <a:off x="740850" y="430501"/>
            <a:ext cx="7662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Background &amp; Project Objective</a:t>
            </a:r>
            <a:endParaRPr sz="2400"/>
          </a:p>
        </p:txBody>
      </p:sp>
      <p:sp>
        <p:nvSpPr>
          <p:cNvPr id="69" name="Google Shape;69;p10"/>
          <p:cNvSpPr txBox="1"/>
          <p:nvPr/>
        </p:nvSpPr>
        <p:spPr>
          <a:xfrm>
            <a:off x="6988050" y="828050"/>
            <a:ext cx="1990800" cy="49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latin typeface="Merriweather Sans"/>
                <a:ea typeface="Merriweather Sans"/>
                <a:cs typeface="Merriweather Sans"/>
                <a:sym typeface="Merriweather Sans"/>
              </a:rPr>
              <a:t>Low Resolution</a:t>
            </a:r>
            <a:endParaRPr sz="1000" b="1">
              <a:latin typeface="Merriweather Sans"/>
              <a:ea typeface="Merriweather Sans"/>
              <a:cs typeface="Merriweather Sans"/>
              <a:sym typeface="Merriweather Sans"/>
            </a:endParaRPr>
          </a:p>
          <a:p>
            <a:pPr marL="0" lvl="0" indent="0" algn="ctr" rtl="0">
              <a:spcBef>
                <a:spcPts val="0"/>
              </a:spcBef>
              <a:spcAft>
                <a:spcPts val="0"/>
              </a:spcAft>
              <a:buNone/>
            </a:pPr>
            <a:r>
              <a:rPr lang="en-US" sz="1000">
                <a:latin typeface="Merriweather Sans"/>
                <a:ea typeface="Merriweather Sans"/>
                <a:cs typeface="Merriweather Sans"/>
                <a:sym typeface="Merriweather Sans"/>
              </a:rPr>
              <a:t>Each Quadrant: ~8km^2</a:t>
            </a:r>
            <a:endParaRPr sz="1000">
              <a:latin typeface="Merriweather Sans"/>
              <a:ea typeface="Merriweather Sans"/>
              <a:cs typeface="Merriweather Sans"/>
              <a:sym typeface="Merriweather Sans"/>
            </a:endParaRPr>
          </a:p>
        </p:txBody>
      </p:sp>
      <p:grpSp>
        <p:nvGrpSpPr>
          <p:cNvPr id="70" name="Google Shape;70;p10"/>
          <p:cNvGrpSpPr/>
          <p:nvPr/>
        </p:nvGrpSpPr>
        <p:grpSpPr>
          <a:xfrm>
            <a:off x="6987975" y="1322101"/>
            <a:ext cx="1990800" cy="2667000"/>
            <a:chOff x="6987975" y="1322101"/>
            <a:chExt cx="1990800" cy="2667000"/>
          </a:xfrm>
        </p:grpSpPr>
        <p:pic>
          <p:nvPicPr>
            <p:cNvPr id="71" name="Google Shape;71;p10"/>
            <p:cNvPicPr preferRelativeResize="0"/>
            <p:nvPr/>
          </p:nvPicPr>
          <p:blipFill>
            <a:blip r:embed="rId3">
              <a:alphaModFix/>
            </a:blip>
            <a:stretch>
              <a:fillRect/>
            </a:stretch>
          </p:blipFill>
          <p:spPr>
            <a:xfrm>
              <a:off x="6988050" y="1322101"/>
              <a:ext cx="1990725" cy="2667000"/>
            </a:xfrm>
            <a:prstGeom prst="rect">
              <a:avLst/>
            </a:prstGeom>
            <a:noFill/>
            <a:ln>
              <a:noFill/>
            </a:ln>
          </p:spPr>
        </p:pic>
        <p:cxnSp>
          <p:nvCxnSpPr>
            <p:cNvPr id="72" name="Google Shape;72;p10"/>
            <p:cNvCxnSpPr>
              <a:endCxn id="71" idx="2"/>
            </p:cNvCxnSpPr>
            <p:nvPr/>
          </p:nvCxnSpPr>
          <p:spPr>
            <a:xfrm>
              <a:off x="7983413" y="1322101"/>
              <a:ext cx="0" cy="2667000"/>
            </a:xfrm>
            <a:prstGeom prst="straightConnector1">
              <a:avLst/>
            </a:prstGeom>
            <a:noFill/>
            <a:ln w="28575" cap="flat" cmpd="sng">
              <a:solidFill>
                <a:srgbClr val="FF0000"/>
              </a:solidFill>
              <a:prstDash val="solid"/>
              <a:round/>
              <a:headEnd type="none" w="med" len="med"/>
              <a:tailEnd type="none" w="med" len="med"/>
            </a:ln>
          </p:spPr>
        </p:cxnSp>
        <p:cxnSp>
          <p:nvCxnSpPr>
            <p:cNvPr id="73" name="Google Shape;73;p10"/>
            <p:cNvCxnSpPr>
              <a:endCxn id="71" idx="3"/>
            </p:cNvCxnSpPr>
            <p:nvPr/>
          </p:nvCxnSpPr>
          <p:spPr>
            <a:xfrm>
              <a:off x="6987975" y="2655601"/>
              <a:ext cx="1990800" cy="0"/>
            </a:xfrm>
            <a:prstGeom prst="straightConnector1">
              <a:avLst/>
            </a:prstGeom>
            <a:noFill/>
            <a:ln w="28575" cap="flat" cmpd="sng">
              <a:solidFill>
                <a:srgbClr val="FF0000"/>
              </a:solidFill>
              <a:prstDash val="solid"/>
              <a:round/>
              <a:headEnd type="none" w="med" len="med"/>
              <a:tailEnd type="none" w="med" len="med"/>
            </a:ln>
          </p:spPr>
        </p:cxnSp>
      </p:grpSp>
      <p:sp>
        <p:nvSpPr>
          <p:cNvPr id="74" name="Google Shape;74;p10"/>
          <p:cNvSpPr/>
          <p:nvPr/>
        </p:nvSpPr>
        <p:spPr>
          <a:xfrm>
            <a:off x="7446775" y="3036200"/>
            <a:ext cx="283500" cy="164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10"/>
          <p:cNvGrpSpPr/>
          <p:nvPr/>
        </p:nvGrpSpPr>
        <p:grpSpPr>
          <a:xfrm>
            <a:off x="6772970" y="4522503"/>
            <a:ext cx="2258728" cy="1260526"/>
            <a:chOff x="6061745" y="4141495"/>
            <a:chExt cx="2701505" cy="1395005"/>
          </a:xfrm>
        </p:grpSpPr>
        <p:pic>
          <p:nvPicPr>
            <p:cNvPr id="76" name="Google Shape;76;p10"/>
            <p:cNvPicPr preferRelativeResize="0"/>
            <p:nvPr/>
          </p:nvPicPr>
          <p:blipFill>
            <a:blip r:embed="rId4">
              <a:alphaModFix/>
            </a:blip>
            <a:stretch>
              <a:fillRect/>
            </a:stretch>
          </p:blipFill>
          <p:spPr>
            <a:xfrm>
              <a:off x="6061745" y="4141495"/>
              <a:ext cx="2701450" cy="1394875"/>
            </a:xfrm>
            <a:prstGeom prst="rect">
              <a:avLst/>
            </a:prstGeom>
            <a:noFill/>
            <a:ln>
              <a:noFill/>
            </a:ln>
          </p:spPr>
        </p:pic>
        <p:sp>
          <p:nvSpPr>
            <p:cNvPr id="77" name="Google Shape;77;p10"/>
            <p:cNvSpPr/>
            <p:nvPr/>
          </p:nvSpPr>
          <p:spPr>
            <a:xfrm>
              <a:off x="6061750" y="4141500"/>
              <a:ext cx="2701500" cy="13950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 name="Google Shape;78;p10"/>
          <p:cNvCxnSpPr>
            <a:stCxn id="74" idx="1"/>
          </p:cNvCxnSpPr>
          <p:nvPr/>
        </p:nvCxnSpPr>
        <p:spPr>
          <a:xfrm flipH="1">
            <a:off x="6794275" y="3118400"/>
            <a:ext cx="652500" cy="1365300"/>
          </a:xfrm>
          <a:prstGeom prst="straightConnector1">
            <a:avLst/>
          </a:prstGeom>
          <a:noFill/>
          <a:ln w="9525" cap="flat" cmpd="sng">
            <a:solidFill>
              <a:srgbClr val="FFFF00"/>
            </a:solidFill>
            <a:prstDash val="solid"/>
            <a:round/>
            <a:headEnd type="none" w="med" len="med"/>
            <a:tailEnd type="none" w="med" len="med"/>
          </a:ln>
        </p:spPr>
      </p:cxnSp>
      <p:cxnSp>
        <p:nvCxnSpPr>
          <p:cNvPr id="79" name="Google Shape;79;p10"/>
          <p:cNvCxnSpPr>
            <a:stCxn id="74" idx="3"/>
          </p:cNvCxnSpPr>
          <p:nvPr/>
        </p:nvCxnSpPr>
        <p:spPr>
          <a:xfrm>
            <a:off x="7730275" y="3118400"/>
            <a:ext cx="1304100" cy="1386600"/>
          </a:xfrm>
          <a:prstGeom prst="straightConnector1">
            <a:avLst/>
          </a:prstGeom>
          <a:noFill/>
          <a:ln w="9525" cap="flat" cmpd="sng">
            <a:solidFill>
              <a:srgbClr val="FFFF00"/>
            </a:solidFill>
            <a:prstDash val="solid"/>
            <a:round/>
            <a:headEnd type="none" w="med" len="med"/>
            <a:tailEnd type="none" w="med" len="med"/>
          </a:ln>
        </p:spPr>
      </p:cxnSp>
      <p:sp>
        <p:nvSpPr>
          <p:cNvPr id="80" name="Google Shape;80;p10"/>
          <p:cNvSpPr txBox="1"/>
          <p:nvPr/>
        </p:nvSpPr>
        <p:spPr>
          <a:xfrm>
            <a:off x="116775" y="6741225"/>
            <a:ext cx="88620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Merriweather Sans"/>
              <a:ea typeface="Merriweather Sans"/>
              <a:cs typeface="Merriweather Sans"/>
              <a:sym typeface="Merriweather Sans"/>
            </a:endParaRPr>
          </a:p>
        </p:txBody>
      </p:sp>
      <p:sp>
        <p:nvSpPr>
          <p:cNvPr id="81" name="Google Shape;81;p10"/>
          <p:cNvSpPr/>
          <p:nvPr/>
        </p:nvSpPr>
        <p:spPr>
          <a:xfrm>
            <a:off x="7446775" y="4606200"/>
            <a:ext cx="73200" cy="54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a:off x="7519975" y="4661100"/>
            <a:ext cx="73200" cy="54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a:off x="7593175" y="4716000"/>
            <a:ext cx="73200" cy="54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7666375" y="4770900"/>
            <a:ext cx="73200" cy="54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7739575" y="4825800"/>
            <a:ext cx="73200" cy="54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7812775" y="4932950"/>
            <a:ext cx="73200" cy="54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7739575" y="4880700"/>
            <a:ext cx="73200" cy="54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txBox="1"/>
          <p:nvPr/>
        </p:nvSpPr>
        <p:spPr>
          <a:xfrm>
            <a:off x="212600" y="5898950"/>
            <a:ext cx="6560400" cy="8562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Merriweather Sans"/>
                <a:ea typeface="Merriweather Sans"/>
                <a:cs typeface="Merriweather Sans"/>
                <a:sym typeface="Merriweather Sans"/>
              </a:rPr>
              <a:t>Objective: To create a tool to generate high-resolution irrigation maps and datasets.</a:t>
            </a:r>
            <a:endParaRPr sz="1600" b="1">
              <a:latin typeface="Merriweather Sans"/>
              <a:ea typeface="Merriweather Sans"/>
              <a:cs typeface="Merriweather Sans"/>
              <a:sym typeface="Merriweather Sans"/>
            </a:endParaRPr>
          </a:p>
        </p:txBody>
      </p:sp>
      <p:sp>
        <p:nvSpPr>
          <p:cNvPr id="89" name="Google Shape;89;p10"/>
          <p:cNvSpPr txBox="1"/>
          <p:nvPr/>
        </p:nvSpPr>
        <p:spPr>
          <a:xfrm>
            <a:off x="6838688" y="4213975"/>
            <a:ext cx="2127300" cy="49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latin typeface="Merriweather Sans"/>
                <a:ea typeface="Merriweather Sans"/>
                <a:cs typeface="Merriweather Sans"/>
                <a:sym typeface="Merriweather Sans"/>
              </a:rPr>
              <a:t>High Resolution </a:t>
            </a:r>
            <a:r>
              <a:rPr lang="en-US" sz="1000">
                <a:latin typeface="Merriweather Sans"/>
                <a:ea typeface="Merriweather Sans"/>
                <a:cs typeface="Merriweather Sans"/>
                <a:sym typeface="Merriweather Sans"/>
              </a:rPr>
              <a:t>(30m)</a:t>
            </a:r>
            <a:endParaRPr sz="1000">
              <a:latin typeface="Merriweather Sans"/>
              <a:ea typeface="Merriweather Sans"/>
              <a:cs typeface="Merriweather Sans"/>
              <a:sym typeface="Merriweather Sans"/>
            </a:endParaRPr>
          </a:p>
        </p:txBody>
      </p:sp>
      <p:sp>
        <p:nvSpPr>
          <p:cNvPr id="90" name="Google Shape;90;p10"/>
          <p:cNvSpPr txBox="1">
            <a:spLocks noGrp="1"/>
          </p:cNvSpPr>
          <p:nvPr>
            <p:ph type="subTitle" idx="1"/>
          </p:nvPr>
        </p:nvSpPr>
        <p:spPr>
          <a:xfrm>
            <a:off x="212600" y="3201775"/>
            <a:ext cx="6403500" cy="2518500"/>
          </a:xfrm>
          <a:prstGeom prst="rect">
            <a:avLst/>
          </a:prstGeom>
        </p:spPr>
        <p:txBody>
          <a:bodyPr spcFirstLastPara="1" wrap="square" lIns="91425" tIns="45700" rIns="91425" bIns="45700" anchor="t" anchorCtr="0">
            <a:noAutofit/>
          </a:bodyPr>
          <a:lstStyle/>
          <a:p>
            <a:pPr marL="457200" lvl="0" indent="-330200" algn="l" rtl="0">
              <a:lnSpc>
                <a:spcPct val="115000"/>
              </a:lnSpc>
              <a:spcBef>
                <a:spcPts val="1200"/>
              </a:spcBef>
              <a:spcAft>
                <a:spcPts val="0"/>
              </a:spcAft>
              <a:buClr>
                <a:schemeClr val="dk1"/>
              </a:buClr>
              <a:buSzPts val="1600"/>
              <a:buChar char="●"/>
            </a:pPr>
            <a:r>
              <a:rPr lang="en-US" sz="1600" b="1">
                <a:solidFill>
                  <a:schemeClr val="dk1"/>
                </a:solidFill>
              </a:rPr>
              <a:t>Current Irrigation Data</a:t>
            </a:r>
            <a:endParaRPr sz="1600" b="1">
              <a:solidFill>
                <a:schemeClr val="dk1"/>
              </a:solidFill>
            </a:endParaRPr>
          </a:p>
          <a:p>
            <a:pPr marL="628650" lvl="1" indent="-330200" algn="l" rtl="0">
              <a:lnSpc>
                <a:spcPct val="115000"/>
              </a:lnSpc>
              <a:spcBef>
                <a:spcPts val="0"/>
              </a:spcBef>
              <a:spcAft>
                <a:spcPts val="0"/>
              </a:spcAft>
              <a:buClr>
                <a:schemeClr val="dk1"/>
              </a:buClr>
              <a:buSzPts val="1600"/>
              <a:buChar char="○"/>
            </a:pPr>
            <a:r>
              <a:rPr lang="en-US" sz="1500">
                <a:solidFill>
                  <a:schemeClr val="dk1"/>
                </a:solidFill>
              </a:rPr>
              <a:t>Out-of-date</a:t>
            </a:r>
            <a:endParaRPr sz="1500">
              <a:solidFill>
                <a:schemeClr val="dk1"/>
              </a:solidFill>
            </a:endParaRPr>
          </a:p>
          <a:p>
            <a:pPr marL="628650" lvl="1" indent="-330200" algn="l" rtl="0">
              <a:lnSpc>
                <a:spcPct val="115000"/>
              </a:lnSpc>
              <a:spcBef>
                <a:spcPts val="0"/>
              </a:spcBef>
              <a:spcAft>
                <a:spcPts val="0"/>
              </a:spcAft>
              <a:buClr>
                <a:schemeClr val="dk1"/>
              </a:buClr>
              <a:buSzPts val="1600"/>
              <a:buChar char="○"/>
            </a:pPr>
            <a:r>
              <a:rPr lang="en-US" sz="1500">
                <a:solidFill>
                  <a:schemeClr val="dk1"/>
                </a:solidFill>
              </a:rPr>
              <a:t>Unreliable</a:t>
            </a:r>
            <a:endParaRPr sz="1500">
              <a:solidFill>
                <a:schemeClr val="dk1"/>
              </a:solidFill>
            </a:endParaRPr>
          </a:p>
          <a:p>
            <a:pPr marL="628650" lvl="1" indent="-330200" algn="l" rtl="0">
              <a:lnSpc>
                <a:spcPct val="115000"/>
              </a:lnSpc>
              <a:spcBef>
                <a:spcPts val="0"/>
              </a:spcBef>
              <a:spcAft>
                <a:spcPts val="0"/>
              </a:spcAft>
              <a:buClr>
                <a:schemeClr val="dk1"/>
              </a:buClr>
              <a:buSzPts val="1600"/>
              <a:buChar char="○"/>
            </a:pPr>
            <a:r>
              <a:rPr lang="en-US" sz="1500">
                <a:solidFill>
                  <a:schemeClr val="dk1"/>
                </a:solidFill>
              </a:rPr>
              <a:t>Low resolution</a:t>
            </a:r>
            <a:endParaRPr sz="1500">
              <a:solidFill>
                <a:schemeClr val="dk1"/>
              </a:solidFill>
            </a:endParaRPr>
          </a:p>
          <a:p>
            <a:pPr marL="457200" lvl="0" indent="0" algn="l" rtl="0">
              <a:lnSpc>
                <a:spcPct val="115000"/>
              </a:lnSpc>
              <a:spcBef>
                <a:spcPts val="1200"/>
              </a:spcBef>
              <a:spcAft>
                <a:spcPts val="0"/>
              </a:spcAft>
              <a:buNone/>
            </a:pPr>
            <a:endParaRPr sz="1500">
              <a:solidFill>
                <a:schemeClr val="dk1"/>
              </a:solidFill>
              <a:latin typeface="Merriweather Sans"/>
              <a:ea typeface="Merriweather Sans"/>
              <a:cs typeface="Merriweather Sans"/>
              <a:sym typeface="Merriweather Sans"/>
            </a:endParaRPr>
          </a:p>
          <a:p>
            <a:pPr marL="457200" lvl="0" indent="0" algn="l" rtl="0">
              <a:lnSpc>
                <a:spcPct val="115000"/>
              </a:lnSpc>
              <a:spcBef>
                <a:spcPts val="1200"/>
              </a:spcBef>
              <a:spcAft>
                <a:spcPts val="1200"/>
              </a:spcAft>
              <a:buNone/>
            </a:pPr>
            <a:r>
              <a:rPr lang="en-US" sz="1500">
                <a:solidFill>
                  <a:schemeClr val="dk1"/>
                </a:solidFill>
                <a:latin typeface="Merriweather Sans"/>
                <a:ea typeface="Merriweather Sans"/>
                <a:cs typeface="Merriweather Sans"/>
                <a:sym typeface="Merriweather Sans"/>
              </a:rPr>
              <a:t>High resolution → optimal policy creation and monitoring</a:t>
            </a:r>
            <a:endParaRPr sz="1500">
              <a:solidFill>
                <a:schemeClr val="dk1"/>
              </a:solidFill>
              <a:latin typeface="Merriweather Sans"/>
              <a:ea typeface="Merriweather Sans"/>
              <a:cs typeface="Merriweather Sans"/>
              <a:sym typeface="Merriweather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10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1000"/>
                                        <p:tgtEl>
                                          <p:spTgt spid="89"/>
                                        </p:tgtEl>
                                      </p:cBhvr>
                                    </p:animEffect>
                                  </p:childTnLst>
                                </p:cTn>
                              </p:par>
                              <p:par>
                                <p:cTn id="16" presetID="10" presetClass="entr" presetSubtype="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1000"/>
                                        <p:tgtEl>
                                          <p:spTgt spid="75"/>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1000"/>
                                        <p:tgtEl>
                                          <p:spTgt spid="78"/>
                                        </p:tgtEl>
                                      </p:cBhvr>
                                    </p:animEffect>
                                  </p:childTnLst>
                                </p:cTn>
                              </p:par>
                              <p:par>
                                <p:cTn id="22" presetID="10" presetClass="entr" presetSubtype="0" fill="hold"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1000"/>
                                        <p:tgtEl>
                                          <p:spTgt spid="79"/>
                                        </p:tgtEl>
                                      </p:cBhvr>
                                    </p:animEffect>
                                  </p:childTnLst>
                                </p:cTn>
                              </p:par>
                              <p:par>
                                <p:cTn id="25" presetID="10"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1000"/>
                                        <p:tgtEl>
                                          <p:spTgt spid="81"/>
                                        </p:tgtEl>
                                      </p:cBhvr>
                                    </p:animEffect>
                                  </p:childTnLst>
                                </p:cTn>
                              </p:par>
                              <p:par>
                                <p:cTn id="28" presetID="10" presetClass="entr" presetSubtype="0" fill="hold"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1000"/>
                                        <p:tgtEl>
                                          <p:spTgt spid="82"/>
                                        </p:tgtEl>
                                      </p:cBhvr>
                                    </p:animEffect>
                                  </p:childTnLst>
                                </p:cTn>
                              </p:par>
                              <p:par>
                                <p:cTn id="31" presetID="10"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1000"/>
                                        <p:tgtEl>
                                          <p:spTgt spid="83"/>
                                        </p:tgtEl>
                                      </p:cBhvr>
                                    </p:animEffect>
                                  </p:childTnLst>
                                </p:cTn>
                              </p:par>
                              <p:par>
                                <p:cTn id="34" presetID="10" presetClass="entr" presetSubtype="0" fill="hold"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1000"/>
                                        <p:tgtEl>
                                          <p:spTgt spid="84"/>
                                        </p:tgtEl>
                                      </p:cBhvr>
                                    </p:animEffect>
                                  </p:childTnLst>
                                </p:cTn>
                              </p:par>
                              <p:par>
                                <p:cTn id="37" presetID="10"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1000"/>
                                        <p:tgtEl>
                                          <p:spTgt spid="85"/>
                                        </p:tgtEl>
                                      </p:cBhvr>
                                    </p:animEffect>
                                  </p:childTnLst>
                                </p:cTn>
                              </p:par>
                              <p:par>
                                <p:cTn id="40" presetID="10" presetClass="entr" presetSubtype="0" fill="hold"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000"/>
                                        <p:tgtEl>
                                          <p:spTgt spid="86"/>
                                        </p:tgtEl>
                                      </p:cBhvr>
                                    </p:animEffect>
                                  </p:childTnLst>
                                </p:cTn>
                              </p:par>
                              <p:par>
                                <p:cTn id="43" presetID="10"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1000"/>
                                        <p:tgtEl>
                                          <p:spTgt spid="87"/>
                                        </p:tgtEl>
                                      </p:cBhvr>
                                    </p:animEffect>
                                  </p:childTnLst>
                                </p:cTn>
                              </p:par>
                              <p:par>
                                <p:cTn id="46" presetID="10" presetClass="entr" presetSubtype="0" fill="hold"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37"/>
          <p:cNvPicPr preferRelativeResize="0"/>
          <p:nvPr/>
        </p:nvPicPr>
        <p:blipFill>
          <a:blip r:embed="rId3">
            <a:alphaModFix/>
          </a:blip>
          <a:stretch>
            <a:fillRect/>
          </a:stretch>
        </p:blipFill>
        <p:spPr>
          <a:xfrm>
            <a:off x="0" y="1462755"/>
            <a:ext cx="9143999" cy="2360040"/>
          </a:xfrm>
          <a:prstGeom prst="rect">
            <a:avLst/>
          </a:prstGeom>
          <a:noFill/>
          <a:ln>
            <a:noFill/>
          </a:ln>
        </p:spPr>
      </p:pic>
      <p:sp>
        <p:nvSpPr>
          <p:cNvPr id="343" name="Google Shape;343;p37"/>
          <p:cNvSpPr txBox="1">
            <a:spLocks noGrp="1"/>
          </p:cNvSpPr>
          <p:nvPr>
            <p:ph type="title"/>
          </p:nvPr>
        </p:nvSpPr>
        <p:spPr>
          <a:xfrm>
            <a:off x="481050" y="430500"/>
            <a:ext cx="86628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Modeling Pipeline - Supervised Algorithm</a:t>
            </a:r>
            <a:endParaRPr sz="2400"/>
          </a:p>
        </p:txBody>
      </p:sp>
      <p:sp>
        <p:nvSpPr>
          <p:cNvPr id="344" name="Google Shape;344;p37"/>
          <p:cNvSpPr txBox="1">
            <a:spLocks noGrp="1"/>
          </p:cNvSpPr>
          <p:nvPr>
            <p:ph type="subTitle" idx="1"/>
          </p:nvPr>
        </p:nvSpPr>
        <p:spPr>
          <a:xfrm>
            <a:off x="481050" y="3937975"/>
            <a:ext cx="8181900" cy="2402700"/>
          </a:xfrm>
          <a:prstGeom prst="rect">
            <a:avLst/>
          </a:prstGeom>
        </p:spPr>
        <p:txBody>
          <a:bodyPr spcFirstLastPara="1" wrap="square" lIns="91425" tIns="45700" rIns="91425" bIns="45700" anchor="t" anchorCtr="0">
            <a:noAutofit/>
          </a:bodyPr>
          <a:lstStyle/>
          <a:p>
            <a:pPr marL="457200" lvl="0" indent="-323850" algn="l" rtl="0">
              <a:lnSpc>
                <a:spcPct val="115000"/>
              </a:lnSpc>
              <a:spcBef>
                <a:spcPts val="1200"/>
              </a:spcBef>
              <a:spcAft>
                <a:spcPts val="0"/>
              </a:spcAft>
              <a:buClr>
                <a:schemeClr val="dk1"/>
              </a:buClr>
              <a:buSzPts val="1500"/>
              <a:buChar char="●"/>
            </a:pPr>
            <a:r>
              <a:rPr lang="en-US" sz="1500">
                <a:solidFill>
                  <a:schemeClr val="dk1"/>
                </a:solidFill>
              </a:rPr>
              <a:t>Step 1: split the data into training and validation sets (will pull more data for test later)</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en-US" sz="1500">
                <a:solidFill>
                  <a:schemeClr val="dk1"/>
                </a:solidFill>
              </a:rPr>
              <a:t>Step 2: standardize features</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en-US" sz="1500">
                <a:solidFill>
                  <a:schemeClr val="dk1"/>
                </a:solidFill>
              </a:rPr>
              <a:t>Step 3: build models on the training set</a:t>
            </a:r>
            <a:endParaRPr sz="1500">
              <a:solidFill>
                <a:schemeClr val="dk1"/>
              </a:solidFill>
            </a:endParaRPr>
          </a:p>
          <a:p>
            <a:pPr marL="914400" lvl="1" indent="-323850" algn="l" rtl="0">
              <a:lnSpc>
                <a:spcPct val="115000"/>
              </a:lnSpc>
              <a:spcBef>
                <a:spcPts val="0"/>
              </a:spcBef>
              <a:spcAft>
                <a:spcPts val="0"/>
              </a:spcAft>
              <a:buClr>
                <a:schemeClr val="dk1"/>
              </a:buClr>
              <a:buSzPts val="1500"/>
              <a:buChar char="○"/>
            </a:pPr>
            <a:r>
              <a:rPr lang="en-US" sz="1500">
                <a:solidFill>
                  <a:schemeClr val="dk1"/>
                </a:solidFill>
                <a:latin typeface="Arial"/>
                <a:ea typeface="Arial"/>
                <a:cs typeface="Arial"/>
                <a:sym typeface="Arial"/>
              </a:rPr>
              <a:t>Random forest</a:t>
            </a:r>
            <a:endParaRPr sz="150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Char char="○"/>
            </a:pPr>
            <a:r>
              <a:rPr lang="en-US" sz="1500">
                <a:solidFill>
                  <a:schemeClr val="dk1"/>
                </a:solidFill>
                <a:latin typeface="Arial"/>
                <a:ea typeface="Arial"/>
                <a:cs typeface="Arial"/>
                <a:sym typeface="Arial"/>
              </a:rPr>
              <a:t>Gradient boost machine</a:t>
            </a:r>
            <a:endParaRPr sz="150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Char char="○"/>
            </a:pPr>
            <a:r>
              <a:rPr lang="en-US" sz="1500">
                <a:solidFill>
                  <a:schemeClr val="dk1"/>
                </a:solidFill>
                <a:latin typeface="Arial"/>
                <a:ea typeface="Arial"/>
                <a:cs typeface="Arial"/>
                <a:sym typeface="Arial"/>
              </a:rPr>
              <a:t>LSTM</a:t>
            </a:r>
            <a:endParaRPr sz="150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US" sz="1500">
                <a:solidFill>
                  <a:schemeClr val="dk1"/>
                </a:solidFill>
                <a:latin typeface="Arial"/>
                <a:ea typeface="Arial"/>
                <a:cs typeface="Arial"/>
                <a:sym typeface="Arial"/>
              </a:rPr>
              <a:t>Logistic regression</a:t>
            </a:r>
            <a:endParaRPr sz="1500">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Font typeface="Arial"/>
              <a:buChar char="●"/>
            </a:pPr>
            <a:r>
              <a:rPr lang="en-US" sz="1500">
                <a:solidFill>
                  <a:schemeClr val="dk1"/>
                </a:solidFill>
              </a:rPr>
              <a:t>Step 4: evaluate the model on the validation set</a:t>
            </a:r>
            <a:endParaRPr sz="1500">
              <a:solidFill>
                <a:schemeClr val="dk1"/>
              </a:solidFill>
              <a:latin typeface="Arial"/>
              <a:ea typeface="Arial"/>
              <a:cs typeface="Arial"/>
              <a:sym typeface="Arial"/>
            </a:endParaRPr>
          </a:p>
        </p:txBody>
      </p:sp>
      <p:sp>
        <p:nvSpPr>
          <p:cNvPr id="345" name="Google Shape;345;p37"/>
          <p:cNvSpPr txBox="1"/>
          <p:nvPr/>
        </p:nvSpPr>
        <p:spPr>
          <a:xfrm>
            <a:off x="3434525" y="3071250"/>
            <a:ext cx="759600" cy="38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a:solidFill>
                  <a:srgbClr val="00FF00"/>
                </a:solidFill>
                <a:latin typeface="Merriweather Sans"/>
                <a:ea typeface="Merriweather Sans"/>
                <a:cs typeface="Merriweather Sans"/>
                <a:sym typeface="Merriweather Sans"/>
              </a:rPr>
              <a:t>30m</a:t>
            </a:r>
            <a:endParaRPr>
              <a:solidFill>
                <a:srgbClr val="00FF00"/>
              </a:solidFill>
            </a:endParaRPr>
          </a:p>
        </p:txBody>
      </p:sp>
      <p:sp>
        <p:nvSpPr>
          <p:cNvPr id="346" name="Google Shape;346;p37"/>
          <p:cNvSpPr txBox="1"/>
          <p:nvPr/>
        </p:nvSpPr>
        <p:spPr>
          <a:xfrm>
            <a:off x="5526025" y="3071250"/>
            <a:ext cx="967200" cy="38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a:solidFill>
                  <a:srgbClr val="00FF00"/>
                </a:solidFill>
                <a:latin typeface="Merriweather Sans"/>
                <a:ea typeface="Merriweather Sans"/>
                <a:cs typeface="Merriweather Sans"/>
                <a:sym typeface="Merriweather Sans"/>
              </a:rPr>
              <a:t>4200m</a:t>
            </a:r>
            <a:endParaRPr>
              <a:solidFill>
                <a:srgbClr val="00FF00"/>
              </a:solidFill>
            </a:endParaRPr>
          </a:p>
        </p:txBody>
      </p:sp>
      <p:sp>
        <p:nvSpPr>
          <p:cNvPr id="347" name="Google Shape;347;p37"/>
          <p:cNvSpPr txBox="1"/>
          <p:nvPr/>
        </p:nvSpPr>
        <p:spPr>
          <a:xfrm>
            <a:off x="8024400" y="3071250"/>
            <a:ext cx="967200" cy="38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a:solidFill>
                  <a:srgbClr val="00FF00"/>
                </a:solidFill>
                <a:latin typeface="Merriweather Sans"/>
                <a:ea typeface="Merriweather Sans"/>
                <a:cs typeface="Merriweather Sans"/>
                <a:sym typeface="Merriweather Sans"/>
              </a:rPr>
              <a:t>1000m</a:t>
            </a:r>
            <a:endParaRPr>
              <a:solidFill>
                <a:srgbClr val="00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childTnLst>
                                </p:cTn>
                              </p:par>
                              <p:par>
                                <p:cTn id="8" presetID="10" presetClass="entr" presetSubtype="0" fill="hold" nodeType="withEffect">
                                  <p:stCondLst>
                                    <p:cond delay="0"/>
                                  </p:stCondLst>
                                  <p:childTnLst>
                                    <p:set>
                                      <p:cBhvr>
                                        <p:cTn id="9" dur="1" fill="hold">
                                          <p:stCondLst>
                                            <p:cond delay="0"/>
                                          </p:stCondLst>
                                        </p:cTn>
                                        <p:tgtEl>
                                          <p:spTgt spid="346"/>
                                        </p:tgtEl>
                                        <p:attrNameLst>
                                          <p:attrName>style.visibility</p:attrName>
                                        </p:attrNameLst>
                                      </p:cBhvr>
                                      <p:to>
                                        <p:strVal val="visible"/>
                                      </p:to>
                                    </p:set>
                                    <p:animEffect transition="in" filter="fade">
                                      <p:cBhvr>
                                        <p:cTn id="10" dur="1000"/>
                                        <p:tgtEl>
                                          <p:spTgt spid="346"/>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gtEl>
                                        <p:attrNameLst>
                                          <p:attrName>style.visibility</p:attrName>
                                        </p:attrNameLst>
                                      </p:cBhvr>
                                      <p:to>
                                        <p:strVal val="visible"/>
                                      </p:to>
                                    </p:set>
                                    <p:animEffect transition="in" filter="fade">
                                      <p:cBhvr>
                                        <p:cTn id="13" dur="1000"/>
                                        <p:tgtEl>
                                          <p:spTgt spid="3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4"/>
                                        </p:tgtEl>
                                        <p:attrNameLst>
                                          <p:attrName>style.visibility</p:attrName>
                                        </p:attrNameLst>
                                      </p:cBhvr>
                                      <p:to>
                                        <p:strVal val="visible"/>
                                      </p:to>
                                    </p:set>
                                    <p:animEffect transition="in" filter="fade">
                                      <p:cBhvr>
                                        <p:cTn id="18"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740850" y="430500"/>
            <a:ext cx="82506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Why Clustering first?</a:t>
            </a:r>
            <a:endParaRPr sz="2400"/>
          </a:p>
        </p:txBody>
      </p:sp>
      <p:pic>
        <p:nvPicPr>
          <p:cNvPr id="354" name="Google Shape;354;p38"/>
          <p:cNvPicPr preferRelativeResize="0"/>
          <p:nvPr/>
        </p:nvPicPr>
        <p:blipFill>
          <a:blip r:embed="rId3">
            <a:alphaModFix/>
          </a:blip>
          <a:stretch>
            <a:fillRect/>
          </a:stretch>
        </p:blipFill>
        <p:spPr>
          <a:xfrm>
            <a:off x="152400" y="1571050"/>
            <a:ext cx="8839200" cy="37158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title"/>
          </p:nvPr>
        </p:nvSpPr>
        <p:spPr>
          <a:xfrm>
            <a:off x="740850" y="430500"/>
            <a:ext cx="78816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Modeling Pipeline - Result</a:t>
            </a:r>
            <a:r>
              <a:rPr lang="en-US" sz="1900"/>
              <a:t> (using Similarity)</a:t>
            </a:r>
            <a:endParaRPr sz="1900"/>
          </a:p>
        </p:txBody>
      </p:sp>
      <p:pic>
        <p:nvPicPr>
          <p:cNvPr id="361" name="Google Shape;361;p39"/>
          <p:cNvPicPr preferRelativeResize="0"/>
          <p:nvPr/>
        </p:nvPicPr>
        <p:blipFill>
          <a:blip r:embed="rId3">
            <a:alphaModFix/>
          </a:blip>
          <a:stretch>
            <a:fillRect/>
          </a:stretch>
        </p:blipFill>
        <p:spPr>
          <a:xfrm>
            <a:off x="190925" y="2213725"/>
            <a:ext cx="2390450" cy="2640525"/>
          </a:xfrm>
          <a:prstGeom prst="rect">
            <a:avLst/>
          </a:prstGeom>
          <a:noFill/>
          <a:ln>
            <a:noFill/>
          </a:ln>
        </p:spPr>
      </p:pic>
      <p:pic>
        <p:nvPicPr>
          <p:cNvPr id="362" name="Google Shape;362;p39"/>
          <p:cNvPicPr preferRelativeResize="0"/>
          <p:nvPr/>
        </p:nvPicPr>
        <p:blipFill>
          <a:blip r:embed="rId4">
            <a:alphaModFix/>
          </a:blip>
          <a:stretch>
            <a:fillRect/>
          </a:stretch>
        </p:blipFill>
        <p:spPr>
          <a:xfrm>
            <a:off x="3368511" y="2210438"/>
            <a:ext cx="2390450" cy="2647095"/>
          </a:xfrm>
          <a:prstGeom prst="rect">
            <a:avLst/>
          </a:prstGeom>
          <a:noFill/>
          <a:ln>
            <a:noFill/>
          </a:ln>
        </p:spPr>
      </p:pic>
      <p:pic>
        <p:nvPicPr>
          <p:cNvPr id="363" name="Google Shape;363;p39"/>
          <p:cNvPicPr preferRelativeResize="0"/>
          <p:nvPr/>
        </p:nvPicPr>
        <p:blipFill>
          <a:blip r:embed="rId5">
            <a:alphaModFix/>
          </a:blip>
          <a:stretch>
            <a:fillRect/>
          </a:stretch>
        </p:blipFill>
        <p:spPr>
          <a:xfrm>
            <a:off x="6546112" y="2210450"/>
            <a:ext cx="2406963" cy="2647075"/>
          </a:xfrm>
          <a:prstGeom prst="rect">
            <a:avLst/>
          </a:prstGeom>
          <a:noFill/>
          <a:ln>
            <a:noFill/>
          </a:ln>
        </p:spPr>
      </p:pic>
      <p:sp>
        <p:nvSpPr>
          <p:cNvPr id="364" name="Google Shape;364;p39"/>
          <p:cNvSpPr txBox="1"/>
          <p:nvPr/>
        </p:nvSpPr>
        <p:spPr>
          <a:xfrm>
            <a:off x="190925" y="1651200"/>
            <a:ext cx="2320200" cy="35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US" sz="1500" b="1">
                <a:solidFill>
                  <a:schemeClr val="dk1"/>
                </a:solidFill>
                <a:latin typeface="Merriweather Sans"/>
                <a:ea typeface="Merriweather Sans"/>
                <a:cs typeface="Merriweather Sans"/>
                <a:sym typeface="Merriweather Sans"/>
              </a:rPr>
              <a:t>GFSAD30</a:t>
            </a:r>
            <a:endParaRPr/>
          </a:p>
        </p:txBody>
      </p:sp>
      <p:sp>
        <p:nvSpPr>
          <p:cNvPr id="365" name="Google Shape;365;p39"/>
          <p:cNvSpPr txBox="1"/>
          <p:nvPr/>
        </p:nvSpPr>
        <p:spPr>
          <a:xfrm>
            <a:off x="3403638" y="1651200"/>
            <a:ext cx="2320200" cy="35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US" sz="1500" b="1">
                <a:solidFill>
                  <a:schemeClr val="dk1"/>
                </a:solidFill>
                <a:latin typeface="Merriweather Sans"/>
                <a:ea typeface="Merriweather Sans"/>
                <a:cs typeface="Merriweather Sans"/>
                <a:sym typeface="Merriweather Sans"/>
              </a:rPr>
              <a:t>GFSAD1000</a:t>
            </a:r>
            <a:endParaRPr/>
          </a:p>
        </p:txBody>
      </p:sp>
      <p:sp>
        <p:nvSpPr>
          <p:cNvPr id="366" name="Google Shape;366;p39"/>
          <p:cNvSpPr txBox="1">
            <a:spLocks noGrp="1"/>
          </p:cNvSpPr>
          <p:nvPr>
            <p:ph type="subTitle" idx="1"/>
          </p:nvPr>
        </p:nvSpPr>
        <p:spPr>
          <a:xfrm>
            <a:off x="190925" y="5064575"/>
            <a:ext cx="1991400" cy="103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500">
                <a:solidFill>
                  <a:schemeClr val="dk1"/>
                </a:solidFill>
              </a:rPr>
              <a:t>Black: non-cropland</a:t>
            </a:r>
            <a:endParaRPr sz="1500">
              <a:solidFill>
                <a:schemeClr val="dk1"/>
              </a:solidFill>
            </a:endParaRPr>
          </a:p>
          <a:p>
            <a:pPr marL="0" lvl="0" indent="0" algn="l" rtl="0">
              <a:lnSpc>
                <a:spcPct val="115000"/>
              </a:lnSpc>
              <a:spcBef>
                <a:spcPts val="0"/>
              </a:spcBef>
              <a:spcAft>
                <a:spcPts val="0"/>
              </a:spcAft>
              <a:buNone/>
            </a:pPr>
            <a:r>
              <a:rPr lang="en-US" sz="1500">
                <a:solidFill>
                  <a:schemeClr val="dk1"/>
                </a:solidFill>
              </a:rPr>
              <a:t>Yellow: cropland</a:t>
            </a:r>
            <a:endParaRPr sz="1500">
              <a:solidFill>
                <a:schemeClr val="dk1"/>
              </a:solidFill>
            </a:endParaRPr>
          </a:p>
        </p:txBody>
      </p:sp>
      <p:sp>
        <p:nvSpPr>
          <p:cNvPr id="367" name="Google Shape;367;p39"/>
          <p:cNvSpPr txBox="1">
            <a:spLocks noGrp="1"/>
          </p:cNvSpPr>
          <p:nvPr>
            <p:ph type="subTitle" idx="1"/>
          </p:nvPr>
        </p:nvSpPr>
        <p:spPr>
          <a:xfrm>
            <a:off x="3368513" y="5121725"/>
            <a:ext cx="1991400" cy="103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500">
                <a:solidFill>
                  <a:schemeClr val="dk1"/>
                </a:solidFill>
              </a:rPr>
              <a:t>Black: non-cropland</a:t>
            </a:r>
            <a:endParaRPr sz="1500">
              <a:solidFill>
                <a:schemeClr val="dk1"/>
              </a:solidFill>
            </a:endParaRPr>
          </a:p>
          <a:p>
            <a:pPr marL="0" lvl="0" indent="0" algn="l" rtl="0">
              <a:lnSpc>
                <a:spcPct val="115000"/>
              </a:lnSpc>
              <a:spcBef>
                <a:spcPts val="0"/>
              </a:spcBef>
              <a:spcAft>
                <a:spcPts val="0"/>
              </a:spcAft>
              <a:buNone/>
            </a:pPr>
            <a:r>
              <a:rPr lang="en-US" sz="1500">
                <a:solidFill>
                  <a:schemeClr val="dk1"/>
                </a:solidFill>
              </a:rPr>
              <a:t>Green: rainfed</a:t>
            </a:r>
            <a:endParaRPr sz="1500">
              <a:solidFill>
                <a:schemeClr val="dk1"/>
              </a:solidFill>
            </a:endParaRPr>
          </a:p>
          <a:p>
            <a:pPr marL="0" lvl="0" indent="0" algn="l" rtl="0">
              <a:lnSpc>
                <a:spcPct val="115000"/>
              </a:lnSpc>
              <a:spcBef>
                <a:spcPts val="0"/>
              </a:spcBef>
              <a:spcAft>
                <a:spcPts val="0"/>
              </a:spcAft>
              <a:buNone/>
            </a:pPr>
            <a:r>
              <a:rPr lang="en-US" sz="1500">
                <a:solidFill>
                  <a:schemeClr val="dk1"/>
                </a:solidFill>
              </a:rPr>
              <a:t>Orange: irrigated</a:t>
            </a:r>
            <a:endParaRPr sz="1500">
              <a:solidFill>
                <a:schemeClr val="dk1"/>
              </a:solidFill>
            </a:endParaRPr>
          </a:p>
        </p:txBody>
      </p:sp>
      <p:sp>
        <p:nvSpPr>
          <p:cNvPr id="368" name="Google Shape;368;p39"/>
          <p:cNvSpPr/>
          <p:nvPr/>
        </p:nvSpPr>
        <p:spPr>
          <a:xfrm>
            <a:off x="2794625" y="3291375"/>
            <a:ext cx="360600" cy="3522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5904875" y="3291375"/>
            <a:ext cx="495300" cy="3522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txBox="1"/>
          <p:nvPr/>
        </p:nvSpPr>
        <p:spPr>
          <a:xfrm>
            <a:off x="6616363" y="1651200"/>
            <a:ext cx="2320200" cy="35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US" sz="1500" b="1">
                <a:solidFill>
                  <a:schemeClr val="dk1"/>
                </a:solidFill>
                <a:latin typeface="Merriweather Sans"/>
                <a:ea typeface="Merriweather Sans"/>
                <a:cs typeface="Merriweather Sans"/>
                <a:sym typeface="Merriweather Sans"/>
              </a:rPr>
              <a:t>Irrigation30</a:t>
            </a:r>
            <a:endParaRPr/>
          </a:p>
        </p:txBody>
      </p:sp>
      <p:sp>
        <p:nvSpPr>
          <p:cNvPr id="371" name="Google Shape;371;p39"/>
          <p:cNvSpPr txBox="1">
            <a:spLocks noGrp="1"/>
          </p:cNvSpPr>
          <p:nvPr>
            <p:ph type="subTitle" idx="1"/>
          </p:nvPr>
        </p:nvSpPr>
        <p:spPr>
          <a:xfrm>
            <a:off x="6753875" y="5121725"/>
            <a:ext cx="1991400" cy="1034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500">
                <a:solidFill>
                  <a:schemeClr val="dk1"/>
                </a:solidFill>
              </a:rPr>
              <a:t>Black: non-cropland</a:t>
            </a:r>
            <a:endParaRPr sz="1500">
              <a:solidFill>
                <a:schemeClr val="dk1"/>
              </a:solidFill>
            </a:endParaRPr>
          </a:p>
          <a:p>
            <a:pPr marL="0" lvl="0" indent="0" algn="l" rtl="0">
              <a:lnSpc>
                <a:spcPct val="115000"/>
              </a:lnSpc>
              <a:spcBef>
                <a:spcPts val="0"/>
              </a:spcBef>
              <a:spcAft>
                <a:spcPts val="0"/>
              </a:spcAft>
              <a:buNone/>
            </a:pPr>
            <a:r>
              <a:rPr lang="en-US" sz="1500">
                <a:solidFill>
                  <a:schemeClr val="dk1"/>
                </a:solidFill>
              </a:rPr>
              <a:t>Green: rainfed</a:t>
            </a:r>
            <a:endParaRPr sz="1500">
              <a:solidFill>
                <a:schemeClr val="dk1"/>
              </a:solidFill>
            </a:endParaRPr>
          </a:p>
          <a:p>
            <a:pPr marL="0" lvl="0" indent="0" algn="l" rtl="0">
              <a:lnSpc>
                <a:spcPct val="115000"/>
              </a:lnSpc>
              <a:spcBef>
                <a:spcPts val="0"/>
              </a:spcBef>
              <a:spcAft>
                <a:spcPts val="0"/>
              </a:spcAft>
              <a:buNone/>
            </a:pPr>
            <a:r>
              <a:rPr lang="en-US" sz="1500">
                <a:solidFill>
                  <a:schemeClr val="dk1"/>
                </a:solidFill>
              </a:rPr>
              <a:t>Orange: irrigated</a:t>
            </a:r>
            <a:endParaRPr sz="15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1000"/>
                                        <p:tgtEl>
                                          <p:spTgt spid="363"/>
                                        </p:tgtEl>
                                      </p:cBhvr>
                                    </p:animEffect>
                                  </p:childTnLst>
                                </p:cTn>
                              </p:par>
                              <p:par>
                                <p:cTn id="8" presetID="10" presetClass="entr" presetSubtype="0" fill="hold" nodeType="withEffect">
                                  <p:stCondLst>
                                    <p:cond delay="0"/>
                                  </p:stCondLst>
                                  <p:childTnLst>
                                    <p:set>
                                      <p:cBhvr>
                                        <p:cTn id="9" dur="1" fill="hold">
                                          <p:stCondLst>
                                            <p:cond delay="0"/>
                                          </p:stCondLst>
                                        </p:cTn>
                                        <p:tgtEl>
                                          <p:spTgt spid="369"/>
                                        </p:tgtEl>
                                        <p:attrNameLst>
                                          <p:attrName>style.visibility</p:attrName>
                                        </p:attrNameLst>
                                      </p:cBhvr>
                                      <p:to>
                                        <p:strVal val="visible"/>
                                      </p:to>
                                    </p:set>
                                    <p:animEffect transition="in" filter="fade">
                                      <p:cBhvr>
                                        <p:cTn id="10" dur="1000"/>
                                        <p:tgtEl>
                                          <p:spTgt spid="369"/>
                                        </p:tgtEl>
                                      </p:cBhvr>
                                    </p:animEffect>
                                  </p:childTnLst>
                                </p:cTn>
                              </p:par>
                              <p:par>
                                <p:cTn id="11" presetID="10" presetClass="entr" presetSubtype="0" fill="hold" nodeType="withEffect">
                                  <p:stCondLst>
                                    <p:cond delay="0"/>
                                  </p:stCondLst>
                                  <p:childTnLst>
                                    <p:set>
                                      <p:cBhvr>
                                        <p:cTn id="12" dur="1" fill="hold">
                                          <p:stCondLst>
                                            <p:cond delay="0"/>
                                          </p:stCondLst>
                                        </p:cTn>
                                        <p:tgtEl>
                                          <p:spTgt spid="370"/>
                                        </p:tgtEl>
                                        <p:attrNameLst>
                                          <p:attrName>style.visibility</p:attrName>
                                        </p:attrNameLst>
                                      </p:cBhvr>
                                      <p:to>
                                        <p:strVal val="visible"/>
                                      </p:to>
                                    </p:set>
                                    <p:animEffect transition="in" filter="fade">
                                      <p:cBhvr>
                                        <p:cTn id="13" dur="1000"/>
                                        <p:tgtEl>
                                          <p:spTgt spid="370"/>
                                        </p:tgtEl>
                                      </p:cBhvr>
                                    </p:animEffect>
                                  </p:childTnLst>
                                </p:cTn>
                              </p:par>
                              <p:par>
                                <p:cTn id="14" presetID="10" presetClass="entr" presetSubtype="0" fill="hold" nodeType="withEffect">
                                  <p:stCondLst>
                                    <p:cond delay="0"/>
                                  </p:stCondLst>
                                  <p:childTnLst>
                                    <p:set>
                                      <p:cBhvr>
                                        <p:cTn id="15" dur="1" fill="hold">
                                          <p:stCondLst>
                                            <p:cond delay="0"/>
                                          </p:stCondLst>
                                        </p:cTn>
                                        <p:tgtEl>
                                          <p:spTgt spid="371"/>
                                        </p:tgtEl>
                                        <p:attrNameLst>
                                          <p:attrName>style.visibility</p:attrName>
                                        </p:attrNameLst>
                                      </p:cBhvr>
                                      <p:to>
                                        <p:strVal val="visible"/>
                                      </p:to>
                                    </p:set>
                                    <p:animEffect transition="in" filter="fade">
                                      <p:cBhvr>
                                        <p:cTn id="16"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740850" y="125700"/>
            <a:ext cx="8034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KMeans Training Sample Size Sensitivity Analysis</a:t>
            </a:r>
            <a:endParaRPr sz="2400"/>
          </a:p>
        </p:txBody>
      </p:sp>
      <p:pic>
        <p:nvPicPr>
          <p:cNvPr id="378" name="Google Shape;378;p40"/>
          <p:cNvPicPr preferRelativeResize="0"/>
          <p:nvPr/>
        </p:nvPicPr>
        <p:blipFill>
          <a:blip r:embed="rId3">
            <a:alphaModFix/>
          </a:blip>
          <a:stretch>
            <a:fillRect/>
          </a:stretch>
        </p:blipFill>
        <p:spPr>
          <a:xfrm>
            <a:off x="3507900" y="4478800"/>
            <a:ext cx="5492400" cy="1293775"/>
          </a:xfrm>
          <a:prstGeom prst="rect">
            <a:avLst/>
          </a:prstGeom>
          <a:noFill/>
          <a:ln>
            <a:noFill/>
          </a:ln>
        </p:spPr>
      </p:pic>
      <p:pic>
        <p:nvPicPr>
          <p:cNvPr id="379" name="Google Shape;379;p40"/>
          <p:cNvPicPr preferRelativeResize="0"/>
          <p:nvPr/>
        </p:nvPicPr>
        <p:blipFill>
          <a:blip r:embed="rId4">
            <a:alphaModFix/>
          </a:blip>
          <a:stretch>
            <a:fillRect/>
          </a:stretch>
        </p:blipFill>
        <p:spPr>
          <a:xfrm>
            <a:off x="3507925" y="2959890"/>
            <a:ext cx="5492400" cy="1335309"/>
          </a:xfrm>
          <a:prstGeom prst="rect">
            <a:avLst/>
          </a:prstGeom>
          <a:noFill/>
          <a:ln>
            <a:noFill/>
          </a:ln>
        </p:spPr>
      </p:pic>
      <p:pic>
        <p:nvPicPr>
          <p:cNvPr id="380" name="Google Shape;380;p40"/>
          <p:cNvPicPr preferRelativeResize="0"/>
          <p:nvPr/>
        </p:nvPicPr>
        <p:blipFill>
          <a:blip r:embed="rId5">
            <a:alphaModFix/>
          </a:blip>
          <a:stretch>
            <a:fillRect/>
          </a:stretch>
        </p:blipFill>
        <p:spPr>
          <a:xfrm>
            <a:off x="3507900" y="1479255"/>
            <a:ext cx="5492400" cy="1293769"/>
          </a:xfrm>
          <a:prstGeom prst="rect">
            <a:avLst/>
          </a:prstGeom>
          <a:noFill/>
          <a:ln>
            <a:noFill/>
          </a:ln>
        </p:spPr>
      </p:pic>
      <p:sp>
        <p:nvSpPr>
          <p:cNvPr id="381" name="Google Shape;381;p40"/>
          <p:cNvSpPr txBox="1"/>
          <p:nvPr/>
        </p:nvSpPr>
        <p:spPr>
          <a:xfrm>
            <a:off x="2093050" y="1149125"/>
            <a:ext cx="73377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latin typeface="Merriweather Sans"/>
                <a:ea typeface="Merriweather Sans"/>
                <a:cs typeface="Merriweather Sans"/>
                <a:sym typeface="Merriweather Sans"/>
              </a:rPr>
              <a:t>#Points</a:t>
            </a:r>
            <a:endParaRPr u="sng">
              <a:latin typeface="Merriweather Sans"/>
              <a:ea typeface="Merriweather Sans"/>
              <a:cs typeface="Merriweather Sans"/>
              <a:sym typeface="Merriweather Sans"/>
            </a:endParaRPr>
          </a:p>
          <a:p>
            <a:pPr marL="0" lvl="0" indent="0" algn="l" rtl="0">
              <a:spcBef>
                <a:spcPts val="0"/>
              </a:spcBef>
              <a:spcAft>
                <a:spcPts val="0"/>
              </a:spcAft>
              <a:buNone/>
            </a:pPr>
            <a:endParaRPr u="sng">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r>
              <a:rPr lang="en-US">
                <a:latin typeface="Merriweather Sans"/>
                <a:ea typeface="Merriweather Sans"/>
                <a:cs typeface="Merriweather Sans"/>
                <a:sym typeface="Merriweather Sans"/>
              </a:rPr>
              <a:t>50k</a:t>
            </a: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r>
              <a:rPr lang="en-US">
                <a:latin typeface="Merriweather Sans"/>
                <a:ea typeface="Merriweather Sans"/>
                <a:cs typeface="Merriweather Sans"/>
                <a:sym typeface="Merriweather Sans"/>
              </a:rPr>
              <a:t>5k</a:t>
            </a: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a:p>
            <a:pPr marL="0" lvl="0" indent="0" algn="l" rtl="0">
              <a:spcBef>
                <a:spcPts val="0"/>
              </a:spcBef>
              <a:spcAft>
                <a:spcPts val="0"/>
              </a:spcAft>
              <a:buNone/>
            </a:pPr>
            <a:r>
              <a:rPr lang="en-US">
                <a:latin typeface="Merriweather Sans"/>
                <a:ea typeface="Merriweather Sans"/>
                <a:cs typeface="Merriweather Sans"/>
                <a:sym typeface="Merriweather Sans"/>
              </a:rPr>
              <a:t>5</a:t>
            </a:r>
            <a:endParaRPr>
              <a:latin typeface="Merriweather Sans"/>
              <a:ea typeface="Merriweather Sans"/>
              <a:cs typeface="Merriweather Sans"/>
              <a:sym typeface="Merriweather Sans"/>
            </a:endParaRPr>
          </a:p>
        </p:txBody>
      </p:sp>
      <p:sp>
        <p:nvSpPr>
          <p:cNvPr id="382" name="Google Shape;382;p40"/>
          <p:cNvSpPr txBox="1"/>
          <p:nvPr/>
        </p:nvSpPr>
        <p:spPr>
          <a:xfrm>
            <a:off x="421575" y="5968425"/>
            <a:ext cx="6348900" cy="61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Significant improvement diminishes at 5k training samples. No change for 0.05, 0.1, 1.0 degree.</a:t>
            </a:r>
            <a:endParaRPr>
              <a:latin typeface="Merriweather Sans"/>
              <a:ea typeface="Merriweather Sans"/>
              <a:cs typeface="Merriweather Sans"/>
              <a:sym typeface="Merriweather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41"/>
          <p:cNvSpPr txBox="1">
            <a:spLocks noGrp="1"/>
          </p:cNvSpPr>
          <p:nvPr>
            <p:ph type="title"/>
          </p:nvPr>
        </p:nvSpPr>
        <p:spPr>
          <a:xfrm>
            <a:off x="740850" y="430125"/>
            <a:ext cx="7662300" cy="58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Correlation Heatmap</a:t>
            </a:r>
            <a:endParaRPr sz="2400"/>
          </a:p>
        </p:txBody>
      </p:sp>
      <p:pic>
        <p:nvPicPr>
          <p:cNvPr id="389" name="Google Shape;389;p41"/>
          <p:cNvPicPr preferRelativeResize="0"/>
          <p:nvPr/>
        </p:nvPicPr>
        <p:blipFill>
          <a:blip r:embed="rId4">
            <a:alphaModFix/>
          </a:blip>
          <a:stretch>
            <a:fillRect/>
          </a:stretch>
        </p:blipFill>
        <p:spPr>
          <a:xfrm>
            <a:off x="51307" y="944275"/>
            <a:ext cx="9047075" cy="510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p:nvPr/>
        </p:nvSpPr>
        <p:spPr>
          <a:xfrm>
            <a:off x="4506225" y="4429763"/>
            <a:ext cx="32199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Leverage correlations and heuristics</a:t>
            </a:r>
            <a:endParaRPr>
              <a:solidFill>
                <a:schemeClr val="dk1"/>
              </a:solidFill>
            </a:endParaRPr>
          </a:p>
          <a:p>
            <a:pPr marL="0" lvl="0" indent="0" algn="l" rtl="0">
              <a:spcBef>
                <a:spcPts val="0"/>
              </a:spcBef>
              <a:spcAft>
                <a:spcPts val="0"/>
              </a:spcAft>
              <a:buNone/>
            </a:pPr>
            <a:r>
              <a:rPr lang="en-US">
                <a:solidFill>
                  <a:schemeClr val="dk1"/>
                </a:solidFill>
              </a:rPr>
              <a:t>for label and cluster prediction</a:t>
            </a:r>
            <a:endParaRPr>
              <a:solidFill>
                <a:schemeClr val="dk1"/>
              </a:solidFill>
            </a:endParaRPr>
          </a:p>
          <a:p>
            <a:pPr marL="0" lvl="0" indent="0" algn="l" rtl="0">
              <a:spcBef>
                <a:spcPts val="0"/>
              </a:spcBef>
              <a:spcAft>
                <a:spcPts val="0"/>
              </a:spcAft>
              <a:buNone/>
            </a:pPr>
            <a:r>
              <a:rPr lang="en-US">
                <a:solidFill>
                  <a:srgbClr val="999999"/>
                </a:solidFill>
              </a:rPr>
              <a:t>Rain</a:t>
            </a:r>
            <a:endParaRPr>
              <a:solidFill>
                <a:srgbClr val="999999"/>
              </a:solidFill>
            </a:endParaRPr>
          </a:p>
          <a:p>
            <a:pPr marL="0" lvl="0" indent="0" algn="l" rtl="0">
              <a:spcBef>
                <a:spcPts val="0"/>
              </a:spcBef>
              <a:spcAft>
                <a:spcPts val="0"/>
              </a:spcAft>
              <a:buNone/>
            </a:pPr>
            <a:endParaRPr>
              <a:solidFill>
                <a:srgbClr val="999999"/>
              </a:solidFill>
            </a:endParaRPr>
          </a:p>
          <a:p>
            <a:pPr marL="0" lvl="0" indent="0" algn="l" rtl="0">
              <a:spcBef>
                <a:spcPts val="0"/>
              </a:spcBef>
              <a:spcAft>
                <a:spcPts val="0"/>
              </a:spcAft>
              <a:buNone/>
            </a:pPr>
            <a:r>
              <a:rPr lang="en-US">
                <a:solidFill>
                  <a:srgbClr val="999999"/>
                </a:solidFill>
              </a:rPr>
              <a:t>… or</a:t>
            </a:r>
            <a:endParaRPr>
              <a:solidFill>
                <a:srgbClr val="999999"/>
              </a:solidFill>
            </a:endParaRPr>
          </a:p>
          <a:p>
            <a:pPr marL="0" lvl="0" indent="0" algn="l" rtl="0">
              <a:spcBef>
                <a:spcPts val="0"/>
              </a:spcBef>
              <a:spcAft>
                <a:spcPts val="0"/>
              </a:spcAft>
              <a:buNone/>
            </a:pPr>
            <a:endParaRPr>
              <a:solidFill>
                <a:srgbClr val="999999"/>
              </a:solidFill>
            </a:endParaRPr>
          </a:p>
          <a:p>
            <a:pPr marL="0" lvl="0" indent="0" algn="l" rtl="0">
              <a:spcBef>
                <a:spcPts val="0"/>
              </a:spcBef>
              <a:spcAft>
                <a:spcPts val="0"/>
              </a:spcAft>
              <a:buNone/>
            </a:pPr>
            <a:r>
              <a:rPr lang="en-US">
                <a:solidFill>
                  <a:srgbClr val="999999"/>
                </a:solidFill>
              </a:rPr>
              <a:t>Irrigation</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97" name="Google Shape;97;p11"/>
          <p:cNvSpPr txBox="1">
            <a:spLocks noGrp="1"/>
          </p:cNvSpPr>
          <p:nvPr>
            <p:ph type="subTitle" idx="1"/>
          </p:nvPr>
        </p:nvSpPr>
        <p:spPr>
          <a:xfrm>
            <a:off x="84925" y="1111325"/>
            <a:ext cx="8928000" cy="5118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endParaRPr sz="1500" b="1">
              <a:solidFill>
                <a:schemeClr val="dk1"/>
              </a:solidFill>
            </a:endParaRPr>
          </a:p>
          <a:p>
            <a:pPr marL="0" lvl="0" indent="0" algn="l" rtl="0">
              <a:lnSpc>
                <a:spcPct val="115000"/>
              </a:lnSpc>
              <a:spcBef>
                <a:spcPts val="1200"/>
              </a:spcBef>
              <a:spcAft>
                <a:spcPts val="1200"/>
              </a:spcAft>
              <a:buNone/>
            </a:pPr>
            <a:endParaRPr sz="1500" b="1">
              <a:solidFill>
                <a:schemeClr val="dk1"/>
              </a:solidFill>
            </a:endParaRPr>
          </a:p>
        </p:txBody>
      </p:sp>
      <p:sp>
        <p:nvSpPr>
          <p:cNvPr id="98" name="Google Shape;98;p11"/>
          <p:cNvSpPr txBox="1">
            <a:spLocks noGrp="1"/>
          </p:cNvSpPr>
          <p:nvPr>
            <p:ph type="title"/>
          </p:nvPr>
        </p:nvSpPr>
        <p:spPr>
          <a:xfrm>
            <a:off x="359850" y="-102899"/>
            <a:ext cx="7662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Challenges Shaping Irrigation30</a:t>
            </a:r>
            <a:endParaRPr sz="2400"/>
          </a:p>
        </p:txBody>
      </p:sp>
      <p:graphicFrame>
        <p:nvGraphicFramePr>
          <p:cNvPr id="99" name="Google Shape;99;p11"/>
          <p:cNvGraphicFramePr/>
          <p:nvPr/>
        </p:nvGraphicFramePr>
        <p:xfrm>
          <a:off x="320700" y="499375"/>
          <a:ext cx="3000000" cy="3000000"/>
        </p:xfrm>
        <a:graphic>
          <a:graphicData uri="http://schemas.openxmlformats.org/drawingml/2006/table">
            <a:tbl>
              <a:tblPr>
                <a:noFill/>
                <a:tableStyleId>{1B126DAD-61B1-424D-9A54-5F0FDD9814F7}</a:tableStyleId>
              </a:tblPr>
              <a:tblGrid>
                <a:gridCol w="4185525">
                  <a:extLst>
                    <a:ext uri="{9D8B030D-6E8A-4147-A177-3AD203B41FA5}">
                      <a16:colId xmlns:a16="http://schemas.microsoft.com/office/drawing/2014/main" val="20000"/>
                    </a:ext>
                  </a:extLst>
                </a:gridCol>
                <a:gridCol w="4419075">
                  <a:extLst>
                    <a:ext uri="{9D8B030D-6E8A-4147-A177-3AD203B41FA5}">
                      <a16:colId xmlns:a16="http://schemas.microsoft.com/office/drawing/2014/main" val="20001"/>
                    </a:ext>
                  </a:extLst>
                </a:gridCol>
              </a:tblGrid>
              <a:tr h="471225">
                <a:tc>
                  <a:txBody>
                    <a:bodyPr/>
                    <a:lstStyle/>
                    <a:p>
                      <a:pPr marL="0" lvl="0" indent="0" algn="l" rtl="0">
                        <a:spcBef>
                          <a:spcPts val="0"/>
                        </a:spcBef>
                        <a:spcAft>
                          <a:spcPts val="0"/>
                        </a:spcAft>
                        <a:buNone/>
                      </a:pPr>
                      <a:r>
                        <a:rPr lang="en-US" b="1"/>
                        <a:t>Challenge</a:t>
                      </a:r>
                      <a:endParaRPr b="1"/>
                    </a:p>
                  </a:txBody>
                  <a:tcPr marL="91425" marR="91425" marT="91425" marB="91425"/>
                </a:tc>
                <a:tc>
                  <a:txBody>
                    <a:bodyPr/>
                    <a:lstStyle/>
                    <a:p>
                      <a:pPr marL="0" lvl="0" indent="0" algn="l" rtl="0">
                        <a:spcBef>
                          <a:spcPts val="0"/>
                        </a:spcBef>
                        <a:spcAft>
                          <a:spcPts val="0"/>
                        </a:spcAft>
                        <a:buNone/>
                      </a:pPr>
                      <a:r>
                        <a:rPr lang="en-US" b="1"/>
                        <a:t>Solution</a:t>
                      </a:r>
                      <a:endParaRPr b="1"/>
                    </a:p>
                  </a:txBody>
                  <a:tcPr marL="91425" marR="91425" marT="91425" marB="91425"/>
                </a:tc>
                <a:extLst>
                  <a:ext uri="{0D108BD9-81ED-4DB2-BD59-A6C34878D82A}">
                    <a16:rowId xmlns:a16="http://schemas.microsoft.com/office/drawing/2014/main" val="10000"/>
                  </a:ext>
                </a:extLst>
              </a:tr>
              <a:tr h="1593675">
                <a:tc>
                  <a:txBody>
                    <a:bodyPr/>
                    <a:lstStyle/>
                    <a:p>
                      <a:pPr marL="0" lvl="0" indent="0" algn="l" rtl="0">
                        <a:spcBef>
                          <a:spcPts val="0"/>
                        </a:spcBef>
                        <a:spcAft>
                          <a:spcPts val="0"/>
                        </a:spcAft>
                        <a:buNone/>
                      </a:pPr>
                      <a:r>
                        <a:rPr lang="en-US" b="1">
                          <a:solidFill>
                            <a:srgbClr val="0000FF"/>
                          </a:solidFill>
                        </a:rPr>
                        <a:t>Compute Complexity</a:t>
                      </a:r>
                      <a:endParaRPr b="1">
                        <a:solidFill>
                          <a:srgbClr val="0000FF"/>
                        </a:solidFill>
                      </a:endParaRPr>
                    </a:p>
                    <a:p>
                      <a:pPr marL="0" lvl="0" indent="0" algn="l" rtl="0">
                        <a:spcBef>
                          <a:spcPts val="0"/>
                        </a:spcBef>
                        <a:spcAft>
                          <a:spcPts val="0"/>
                        </a:spcAft>
                        <a:buNone/>
                      </a:pPr>
                      <a:r>
                        <a:rPr lang="en-US">
                          <a:solidFill>
                            <a:schemeClr val="dk1"/>
                          </a:solidFill>
                        </a:rPr>
                        <a:t>Global inference @ 30m </a:t>
                      </a:r>
                      <a:endParaRPr>
                        <a:solidFill>
                          <a:schemeClr val="dk1"/>
                        </a:solidFill>
                      </a:endParaRPr>
                    </a:p>
                    <a:p>
                      <a:pPr marL="0" lvl="0" indent="0" algn="l" rtl="0">
                        <a:spcBef>
                          <a:spcPts val="0"/>
                        </a:spcBef>
                        <a:spcAft>
                          <a:spcPts val="0"/>
                        </a:spcAft>
                        <a:buNone/>
                      </a:pPr>
                      <a:r>
                        <a:rPr lang="en-US">
                          <a:solidFill>
                            <a:schemeClr val="dk1"/>
                          </a:solidFill>
                        </a:rPr>
                        <a:t>resolution is runtime</a:t>
                      </a:r>
                      <a:endParaRPr>
                        <a:solidFill>
                          <a:schemeClr val="dk1"/>
                        </a:solidFill>
                      </a:endParaRPr>
                    </a:p>
                    <a:p>
                      <a:pPr marL="0" lvl="0" indent="0" algn="l" rtl="0">
                        <a:spcBef>
                          <a:spcPts val="0"/>
                        </a:spcBef>
                        <a:spcAft>
                          <a:spcPts val="0"/>
                        </a:spcAft>
                        <a:buNone/>
                      </a:pPr>
                      <a:r>
                        <a:rPr lang="en-US">
                          <a:solidFill>
                            <a:schemeClr val="dk1"/>
                          </a:solidFill>
                        </a:rPr>
                        <a:t>of 16 years</a:t>
                      </a:r>
                      <a:endParaRPr/>
                    </a:p>
                  </a:txBody>
                  <a:tcPr marL="91425" marR="91425" marT="91425" marB="91425"/>
                </a:tc>
                <a:tc>
                  <a:txBody>
                    <a:bodyPr/>
                    <a:lstStyle/>
                    <a:p>
                      <a:pPr marL="0" lvl="0" indent="0" algn="l" rtl="0">
                        <a:spcBef>
                          <a:spcPts val="0"/>
                        </a:spcBef>
                        <a:spcAft>
                          <a:spcPts val="0"/>
                        </a:spcAft>
                        <a:buNone/>
                      </a:pPr>
                      <a:r>
                        <a:rPr lang="en-US"/>
                        <a:t>Python Package: </a:t>
                      </a:r>
                      <a:br>
                        <a:rPr lang="en-US"/>
                      </a:br>
                      <a:r>
                        <a:rPr lang="en-US"/>
                        <a:t>Small region inference</a:t>
                      </a:r>
                      <a:endParaRPr/>
                    </a:p>
                  </a:txBody>
                  <a:tcPr marL="91425" marR="91425" marT="91425" marB="91425"/>
                </a:tc>
                <a:extLst>
                  <a:ext uri="{0D108BD9-81ED-4DB2-BD59-A6C34878D82A}">
                    <a16:rowId xmlns:a16="http://schemas.microsoft.com/office/drawing/2014/main" val="10001"/>
                  </a:ext>
                </a:extLst>
              </a:tr>
              <a:tr h="1855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22216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solidFill>
                          <a:srgbClr val="999999"/>
                        </a:solidFill>
                      </a:endParaRPr>
                    </a:p>
                  </a:txBody>
                  <a:tcPr marL="91425" marR="91425" marT="91425" marB="91425"/>
                </a:tc>
                <a:extLst>
                  <a:ext uri="{0D108BD9-81ED-4DB2-BD59-A6C34878D82A}">
                    <a16:rowId xmlns:a16="http://schemas.microsoft.com/office/drawing/2014/main" val="10003"/>
                  </a:ext>
                </a:extLst>
              </a:tr>
            </a:tbl>
          </a:graphicData>
        </a:graphic>
      </p:graphicFrame>
      <p:pic>
        <p:nvPicPr>
          <p:cNvPr id="100" name="Google Shape;100;p11"/>
          <p:cNvPicPr preferRelativeResize="0"/>
          <p:nvPr/>
        </p:nvPicPr>
        <p:blipFill>
          <a:blip r:embed="rId3">
            <a:alphaModFix/>
          </a:blip>
          <a:stretch>
            <a:fillRect/>
          </a:stretch>
        </p:blipFill>
        <p:spPr>
          <a:xfrm>
            <a:off x="6838551" y="1038475"/>
            <a:ext cx="1183600" cy="1431060"/>
          </a:xfrm>
          <a:prstGeom prst="rect">
            <a:avLst/>
          </a:prstGeom>
          <a:noFill/>
          <a:ln>
            <a:noFill/>
          </a:ln>
        </p:spPr>
      </p:pic>
      <p:pic>
        <p:nvPicPr>
          <p:cNvPr id="101" name="Google Shape;101;p11"/>
          <p:cNvPicPr preferRelativeResize="0"/>
          <p:nvPr/>
        </p:nvPicPr>
        <p:blipFill>
          <a:blip r:embed="rId4">
            <a:alphaModFix/>
          </a:blip>
          <a:stretch>
            <a:fillRect/>
          </a:stretch>
        </p:blipFill>
        <p:spPr>
          <a:xfrm>
            <a:off x="2027675" y="5303075"/>
            <a:ext cx="2358000" cy="1219200"/>
          </a:xfrm>
          <a:prstGeom prst="rect">
            <a:avLst/>
          </a:prstGeom>
          <a:noFill/>
          <a:ln>
            <a:noFill/>
          </a:ln>
        </p:spPr>
      </p:pic>
      <p:pic>
        <p:nvPicPr>
          <p:cNvPr id="102" name="Google Shape;102;p11"/>
          <p:cNvPicPr preferRelativeResize="0"/>
          <p:nvPr/>
        </p:nvPicPr>
        <p:blipFill rotWithShape="1">
          <a:blip r:embed="rId5">
            <a:alphaModFix/>
          </a:blip>
          <a:srcRect t="29888"/>
          <a:stretch/>
        </p:blipFill>
        <p:spPr>
          <a:xfrm>
            <a:off x="5328800" y="5155601"/>
            <a:ext cx="1305075" cy="593250"/>
          </a:xfrm>
          <a:prstGeom prst="rect">
            <a:avLst/>
          </a:prstGeom>
          <a:noFill/>
          <a:ln>
            <a:noFill/>
          </a:ln>
        </p:spPr>
      </p:pic>
      <p:pic>
        <p:nvPicPr>
          <p:cNvPr id="103" name="Google Shape;103;p11"/>
          <p:cNvPicPr preferRelativeResize="0"/>
          <p:nvPr/>
        </p:nvPicPr>
        <p:blipFill>
          <a:blip r:embed="rId6">
            <a:alphaModFix/>
          </a:blip>
          <a:stretch>
            <a:fillRect/>
          </a:stretch>
        </p:blipFill>
        <p:spPr>
          <a:xfrm>
            <a:off x="7327063" y="4697375"/>
            <a:ext cx="1484875" cy="1866375"/>
          </a:xfrm>
          <a:prstGeom prst="rect">
            <a:avLst/>
          </a:prstGeom>
          <a:noFill/>
          <a:ln>
            <a:noFill/>
          </a:ln>
        </p:spPr>
      </p:pic>
      <p:pic>
        <p:nvPicPr>
          <p:cNvPr id="104" name="Google Shape;104;p11"/>
          <p:cNvPicPr preferRelativeResize="0"/>
          <p:nvPr/>
        </p:nvPicPr>
        <p:blipFill>
          <a:blip r:embed="rId7">
            <a:alphaModFix/>
          </a:blip>
          <a:stretch>
            <a:fillRect/>
          </a:stretch>
        </p:blipFill>
        <p:spPr>
          <a:xfrm>
            <a:off x="5318475" y="5938575"/>
            <a:ext cx="1305075" cy="593242"/>
          </a:xfrm>
          <a:prstGeom prst="rect">
            <a:avLst/>
          </a:prstGeom>
          <a:noFill/>
          <a:ln>
            <a:noFill/>
          </a:ln>
        </p:spPr>
      </p:pic>
      <p:sp>
        <p:nvSpPr>
          <p:cNvPr id="105" name="Google Shape;105;p11"/>
          <p:cNvSpPr/>
          <p:nvPr/>
        </p:nvSpPr>
        <p:spPr>
          <a:xfrm>
            <a:off x="6824275" y="5658375"/>
            <a:ext cx="360900" cy="2802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1"/>
          <p:cNvPicPr preferRelativeResize="0"/>
          <p:nvPr/>
        </p:nvPicPr>
        <p:blipFill>
          <a:blip r:embed="rId8">
            <a:alphaModFix/>
          </a:blip>
          <a:stretch>
            <a:fillRect/>
          </a:stretch>
        </p:blipFill>
        <p:spPr>
          <a:xfrm>
            <a:off x="6903400" y="2825300"/>
            <a:ext cx="1352550" cy="1219200"/>
          </a:xfrm>
          <a:prstGeom prst="rect">
            <a:avLst/>
          </a:prstGeom>
          <a:noFill/>
          <a:ln>
            <a:noFill/>
          </a:ln>
        </p:spPr>
      </p:pic>
      <p:cxnSp>
        <p:nvCxnSpPr>
          <p:cNvPr id="107" name="Google Shape;107;p11"/>
          <p:cNvCxnSpPr>
            <a:stCxn id="108" idx="1"/>
          </p:cNvCxnSpPr>
          <p:nvPr/>
        </p:nvCxnSpPr>
        <p:spPr>
          <a:xfrm flipH="1">
            <a:off x="162771" y="3978494"/>
            <a:ext cx="652500" cy="984300"/>
          </a:xfrm>
          <a:prstGeom prst="straightConnector1">
            <a:avLst/>
          </a:prstGeom>
          <a:noFill/>
          <a:ln w="9525" cap="flat" cmpd="sng">
            <a:solidFill>
              <a:srgbClr val="FFFF00"/>
            </a:solidFill>
            <a:prstDash val="solid"/>
            <a:round/>
            <a:headEnd type="none" w="med" len="med"/>
            <a:tailEnd type="none" w="med" len="med"/>
          </a:ln>
        </p:spPr>
      </p:cxnSp>
      <p:cxnSp>
        <p:nvCxnSpPr>
          <p:cNvPr id="109" name="Google Shape;109;p11"/>
          <p:cNvCxnSpPr>
            <a:stCxn id="108" idx="3"/>
          </p:cNvCxnSpPr>
          <p:nvPr/>
        </p:nvCxnSpPr>
        <p:spPr>
          <a:xfrm>
            <a:off x="1021999" y="3978494"/>
            <a:ext cx="1304100" cy="1005600"/>
          </a:xfrm>
          <a:prstGeom prst="straightConnector1">
            <a:avLst/>
          </a:prstGeom>
          <a:noFill/>
          <a:ln w="9525" cap="flat" cmpd="sng">
            <a:solidFill>
              <a:srgbClr val="FFFF00"/>
            </a:solidFill>
            <a:prstDash val="solid"/>
            <a:round/>
            <a:headEnd type="none" w="med" len="med"/>
            <a:tailEnd type="none" w="med" len="med"/>
          </a:ln>
        </p:spPr>
      </p:cxnSp>
      <p:pic>
        <p:nvPicPr>
          <p:cNvPr id="110" name="Google Shape;110;p11"/>
          <p:cNvPicPr preferRelativeResize="0"/>
          <p:nvPr/>
        </p:nvPicPr>
        <p:blipFill>
          <a:blip r:embed="rId9">
            <a:alphaModFix/>
          </a:blip>
          <a:stretch>
            <a:fillRect/>
          </a:stretch>
        </p:blipFill>
        <p:spPr>
          <a:xfrm>
            <a:off x="2478372" y="1116475"/>
            <a:ext cx="1815403" cy="1219200"/>
          </a:xfrm>
          <a:prstGeom prst="rect">
            <a:avLst/>
          </a:prstGeom>
          <a:noFill/>
          <a:ln>
            <a:noFill/>
          </a:ln>
        </p:spPr>
      </p:pic>
      <p:sp>
        <p:nvSpPr>
          <p:cNvPr id="111" name="Google Shape;111;p11"/>
          <p:cNvSpPr txBox="1"/>
          <p:nvPr/>
        </p:nvSpPr>
        <p:spPr>
          <a:xfrm>
            <a:off x="319250" y="2590225"/>
            <a:ext cx="32199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chemeClr val="hlink"/>
                </a:solidFill>
              </a:rPr>
              <a:t>Source-of-Truth</a:t>
            </a:r>
            <a:endParaRPr sz="1500" b="1">
              <a:solidFill>
                <a:schemeClr val="hlink"/>
              </a:solidFill>
            </a:endParaRPr>
          </a:p>
          <a:p>
            <a:pPr marL="0" lvl="0" indent="0" algn="l" rtl="0">
              <a:spcBef>
                <a:spcPts val="0"/>
              </a:spcBef>
              <a:spcAft>
                <a:spcPts val="0"/>
              </a:spcAft>
              <a:buNone/>
            </a:pPr>
            <a:r>
              <a:rPr lang="en-US" sz="1500">
                <a:solidFill>
                  <a:schemeClr val="dk1"/>
                </a:solidFill>
              </a:rPr>
              <a:t>No global dataset @ 30m</a:t>
            </a:r>
            <a:endParaRPr sz="1500">
              <a:solidFill>
                <a:schemeClr val="dk1"/>
              </a:solidFill>
            </a:endParaRPr>
          </a:p>
          <a:p>
            <a:pPr marL="0" lvl="0" indent="0" algn="l" rtl="0">
              <a:spcBef>
                <a:spcPts val="0"/>
              </a:spcBef>
              <a:spcAft>
                <a:spcPts val="0"/>
              </a:spcAft>
              <a:buNone/>
            </a:pPr>
            <a:r>
              <a:rPr lang="en-US" sz="1500">
                <a:solidFill>
                  <a:schemeClr val="dk1"/>
                </a:solidFill>
              </a:rPr>
              <a:t>for supervised ML</a:t>
            </a:r>
            <a:endParaRPr sz="1500">
              <a:latin typeface="Merriweather Sans"/>
              <a:ea typeface="Merriweather Sans"/>
              <a:cs typeface="Merriweather Sans"/>
              <a:sym typeface="Merriweather Sans"/>
            </a:endParaRPr>
          </a:p>
        </p:txBody>
      </p:sp>
      <p:sp>
        <p:nvSpPr>
          <p:cNvPr id="112" name="Google Shape;112;p11"/>
          <p:cNvSpPr txBox="1"/>
          <p:nvPr/>
        </p:nvSpPr>
        <p:spPr>
          <a:xfrm>
            <a:off x="4506225" y="2666000"/>
            <a:ext cx="32199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chemeClr val="dk1"/>
                </a:solidFill>
              </a:rPr>
              <a:t>Unsupervised ML,</a:t>
            </a:r>
            <a:endParaRPr sz="1500">
              <a:solidFill>
                <a:schemeClr val="dk1"/>
              </a:solidFill>
            </a:endParaRPr>
          </a:p>
          <a:p>
            <a:pPr marL="0" lvl="0" indent="0" algn="l" rtl="0">
              <a:spcBef>
                <a:spcPts val="0"/>
              </a:spcBef>
              <a:spcAft>
                <a:spcPts val="0"/>
              </a:spcAft>
              <a:buNone/>
            </a:pPr>
            <a:r>
              <a:rPr lang="en-US" sz="1500">
                <a:solidFill>
                  <a:schemeClr val="dk1"/>
                </a:solidFill>
              </a:rPr>
              <a:t>Expert User Study, </a:t>
            </a:r>
            <a:br>
              <a:rPr lang="en-US" sz="1500">
                <a:solidFill>
                  <a:schemeClr val="dk1"/>
                </a:solidFill>
              </a:rPr>
            </a:br>
            <a:r>
              <a:rPr lang="en-US" sz="1500">
                <a:solidFill>
                  <a:schemeClr val="dk1"/>
                </a:solidFill>
              </a:rPr>
              <a:t>Custom Eval Metrics</a:t>
            </a:r>
            <a:endParaRPr sz="1500" b="1">
              <a:solidFill>
                <a:schemeClr val="hlink"/>
              </a:solidFill>
            </a:endParaRPr>
          </a:p>
        </p:txBody>
      </p:sp>
      <p:pic>
        <p:nvPicPr>
          <p:cNvPr id="113" name="Google Shape;113;p11"/>
          <p:cNvPicPr preferRelativeResize="0"/>
          <p:nvPr/>
        </p:nvPicPr>
        <p:blipFill>
          <a:blip r:embed="rId10">
            <a:alphaModFix/>
          </a:blip>
          <a:stretch>
            <a:fillRect/>
          </a:stretch>
        </p:blipFill>
        <p:spPr>
          <a:xfrm>
            <a:off x="614363" y="3438525"/>
            <a:ext cx="2581275" cy="895350"/>
          </a:xfrm>
          <a:prstGeom prst="rect">
            <a:avLst/>
          </a:prstGeom>
          <a:noFill/>
          <a:ln>
            <a:noFill/>
          </a:ln>
        </p:spPr>
      </p:pic>
      <p:sp>
        <p:nvSpPr>
          <p:cNvPr id="114" name="Google Shape;114;p11"/>
          <p:cNvSpPr txBox="1"/>
          <p:nvPr/>
        </p:nvSpPr>
        <p:spPr>
          <a:xfrm>
            <a:off x="359825" y="4512313"/>
            <a:ext cx="32199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chemeClr val="hlink"/>
                </a:solidFill>
              </a:rPr>
              <a:t>Temporal Signatures</a:t>
            </a:r>
            <a:endParaRPr sz="1500" b="1">
              <a:solidFill>
                <a:schemeClr val="hlink"/>
              </a:solidFill>
            </a:endParaRPr>
          </a:p>
          <a:p>
            <a:pPr marL="0" lvl="0" indent="0" algn="l" rtl="0">
              <a:spcBef>
                <a:spcPts val="0"/>
              </a:spcBef>
              <a:spcAft>
                <a:spcPts val="0"/>
              </a:spcAft>
              <a:buNone/>
            </a:pPr>
            <a:r>
              <a:rPr lang="en-US">
                <a:solidFill>
                  <a:schemeClr val="dk1"/>
                </a:solidFill>
              </a:rPr>
              <a:t>Geolocation, weather, </a:t>
            </a:r>
            <a:endParaRPr>
              <a:solidFill>
                <a:schemeClr val="dk1"/>
              </a:solidFill>
            </a:endParaRPr>
          </a:p>
          <a:p>
            <a:pPr marL="0" lvl="0" indent="0" algn="l" rtl="0">
              <a:spcBef>
                <a:spcPts val="0"/>
              </a:spcBef>
              <a:spcAft>
                <a:spcPts val="0"/>
              </a:spcAft>
              <a:buNone/>
            </a:pPr>
            <a:r>
              <a:rPr lang="en-US">
                <a:solidFill>
                  <a:schemeClr val="dk1"/>
                </a:solidFill>
              </a:rPr>
              <a:t>crop types, crop seasons, </a:t>
            </a:r>
            <a:endParaRPr>
              <a:solidFill>
                <a:schemeClr val="dk1"/>
              </a:solidFill>
            </a:endParaRPr>
          </a:p>
          <a:p>
            <a:pPr marL="0" lvl="0" indent="0" algn="l" rtl="0">
              <a:spcBef>
                <a:spcPts val="0"/>
              </a:spcBef>
              <a:spcAft>
                <a:spcPts val="0"/>
              </a:spcAft>
              <a:buNone/>
            </a:pPr>
            <a:r>
              <a:rPr lang="en-US">
                <a:solidFill>
                  <a:schemeClr val="dk1"/>
                </a:solidFill>
              </a:rPr>
              <a:t>irrigation types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1000"/>
                                        <p:tgtEl>
                                          <p:spTgt spid="112"/>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1000"/>
                                        <p:tgtEl>
                                          <p:spTgt spid="113"/>
                                        </p:tgtEl>
                                      </p:cBhvr>
                                    </p:animEffect>
                                  </p:childTnLst>
                                </p:cTn>
                              </p:par>
                              <p:par>
                                <p:cTn id="14" presetID="10" presetClass="entr" presetSubtype="0" fill="hold"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1000"/>
                                        <p:tgtEl>
                                          <p:spTgt spid="10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1000"/>
                                        <p:tgtEl>
                                          <p:spTgt spid="101"/>
                                        </p:tgtEl>
                                      </p:cBhvr>
                                    </p:animEffect>
                                  </p:childTnLst>
                                </p:cTn>
                              </p:par>
                              <p:par>
                                <p:cTn id="22" presetID="10" presetClass="entr" presetSubtype="0"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1000"/>
                                        <p:tgtEl>
                                          <p:spTgt spid="96"/>
                                        </p:tgtEl>
                                      </p:cBhvr>
                                    </p:animEffect>
                                  </p:childTnLst>
                                </p:cTn>
                              </p:par>
                              <p:par>
                                <p:cTn id="25" presetID="10" presetClass="entr" presetSubtype="0" fill="hold"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1000"/>
                                        <p:tgtEl>
                                          <p:spTgt spid="114"/>
                                        </p:tgtEl>
                                      </p:cBhvr>
                                    </p:animEffect>
                                  </p:childTnLst>
                                </p:cTn>
                              </p:par>
                              <p:par>
                                <p:cTn id="28" presetID="10" presetClass="entr" presetSubtype="0" fill="hold"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fade">
                                      <p:cBhvr>
                                        <p:cTn id="30" dur="1000"/>
                                        <p:tgtEl>
                                          <p:spTgt spid="103"/>
                                        </p:tgtEl>
                                      </p:cBhvr>
                                    </p:animEffect>
                                  </p:childTnLst>
                                </p:cTn>
                              </p:par>
                              <p:par>
                                <p:cTn id="31" presetID="10"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1000"/>
                                        <p:tgtEl>
                                          <p:spTgt spid="102"/>
                                        </p:tgtEl>
                                      </p:cBhvr>
                                    </p:animEffect>
                                  </p:childTnLst>
                                </p:cTn>
                              </p:par>
                              <p:par>
                                <p:cTn id="34" presetID="10" presetClass="entr" presetSubtype="0" fill="hold"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1000"/>
                                        <p:tgtEl>
                                          <p:spTgt spid="104"/>
                                        </p:tgtEl>
                                      </p:cBhvr>
                                    </p:animEffect>
                                  </p:childTnLst>
                                </p:cTn>
                              </p:par>
                              <p:par>
                                <p:cTn id="37" presetID="10"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2"/>
          <p:cNvSpPr txBox="1">
            <a:spLocks noGrp="1"/>
          </p:cNvSpPr>
          <p:nvPr>
            <p:ph type="subTitle" idx="1"/>
          </p:nvPr>
        </p:nvSpPr>
        <p:spPr>
          <a:xfrm>
            <a:off x="509850" y="1111325"/>
            <a:ext cx="8181900" cy="5118600"/>
          </a:xfrm>
          <a:prstGeom prst="rect">
            <a:avLst/>
          </a:prstGeom>
        </p:spPr>
        <p:txBody>
          <a:bodyPr spcFirstLastPara="1" wrap="square" lIns="91425" tIns="45700" rIns="91425" bIns="45700" anchor="t" anchorCtr="0">
            <a:noAutofit/>
          </a:bodyPr>
          <a:lstStyle/>
          <a:p>
            <a:pPr marL="457200" lvl="0" indent="-323850" algn="l" rtl="0">
              <a:lnSpc>
                <a:spcPct val="115000"/>
              </a:lnSpc>
              <a:spcBef>
                <a:spcPts val="1200"/>
              </a:spcBef>
              <a:spcAft>
                <a:spcPts val="0"/>
              </a:spcAft>
              <a:buClr>
                <a:schemeClr val="dk1"/>
              </a:buClr>
              <a:buSzPts val="1500"/>
              <a:buChar char="●"/>
            </a:pPr>
            <a:r>
              <a:rPr lang="en-US" sz="1500" b="1">
                <a:solidFill>
                  <a:schemeClr val="dk1"/>
                </a:solidFill>
                <a:latin typeface="Merriweather Sans"/>
                <a:ea typeface="Merriweather Sans"/>
                <a:cs typeface="Merriweather Sans"/>
                <a:sym typeface="Merriweather Sans"/>
              </a:rPr>
              <a:t>Sentinel-2</a:t>
            </a:r>
            <a:endParaRPr sz="1500" b="1">
              <a:solidFill>
                <a:schemeClr val="dk1"/>
              </a:solidFill>
            </a:endParaRPr>
          </a:p>
          <a:p>
            <a:pPr marL="1371600" lvl="2" indent="-323850" algn="l" rtl="0">
              <a:lnSpc>
                <a:spcPct val="115000"/>
              </a:lnSpc>
              <a:spcBef>
                <a:spcPts val="0"/>
              </a:spcBef>
              <a:spcAft>
                <a:spcPts val="0"/>
              </a:spcAft>
              <a:buClr>
                <a:schemeClr val="dk1"/>
              </a:buClr>
              <a:buSzPts val="1500"/>
              <a:buChar char="■"/>
            </a:pPr>
            <a:r>
              <a:rPr lang="en-US" sz="1500">
                <a:solidFill>
                  <a:schemeClr val="dk1"/>
                </a:solidFill>
              </a:rPr>
              <a:t>Spatial resolution of 10 m, 20 m and 60 m</a:t>
            </a:r>
            <a:endParaRPr sz="1500">
              <a:solidFill>
                <a:schemeClr val="dk1"/>
              </a:solidFill>
            </a:endParaRPr>
          </a:p>
          <a:p>
            <a:pPr marL="1371600" marR="0" lvl="2" indent="-323850" algn="l" rtl="0">
              <a:lnSpc>
                <a:spcPct val="115000"/>
              </a:lnSpc>
              <a:spcBef>
                <a:spcPts val="0"/>
              </a:spcBef>
              <a:spcAft>
                <a:spcPts val="0"/>
              </a:spcAft>
              <a:buClr>
                <a:schemeClr val="dk1"/>
              </a:buClr>
              <a:buSzPts val="1500"/>
              <a:buChar char="■"/>
            </a:pPr>
            <a:r>
              <a:rPr lang="en-US" sz="1500">
                <a:solidFill>
                  <a:schemeClr val="dk1"/>
                </a:solidFill>
              </a:rPr>
              <a:t>13 bands in the </a:t>
            </a:r>
            <a:r>
              <a:rPr lang="en-US" sz="1500">
                <a:solidFill>
                  <a:schemeClr val="dk1"/>
                </a:solidFill>
                <a:uFill>
                  <a:noFill/>
                </a:uFill>
                <a:hlinkClick r:id="rId3">
                  <a:extLst>
                    <a:ext uri="{A12FA001-AC4F-418D-AE19-62706E023703}">
                      <ahyp:hlinkClr xmlns:ahyp="http://schemas.microsoft.com/office/drawing/2018/hyperlinkcolor" val="tx"/>
                    </a:ext>
                  </a:extLst>
                </a:hlinkClick>
              </a:rPr>
              <a:t>visible</a:t>
            </a:r>
            <a:r>
              <a:rPr lang="en-US" sz="1500">
                <a:solidFill>
                  <a:schemeClr val="dk1"/>
                </a:solidFill>
              </a:rPr>
              <a:t>, </a:t>
            </a:r>
            <a:r>
              <a:rPr lang="en-US" sz="1500">
                <a:solidFill>
                  <a:schemeClr val="dk1"/>
                </a:solidFill>
                <a:uFill>
                  <a:noFill/>
                </a:uFill>
                <a:hlinkClick r:id="rId4">
                  <a:extLst>
                    <a:ext uri="{A12FA001-AC4F-418D-AE19-62706E023703}">
                      <ahyp:hlinkClr xmlns:ahyp="http://schemas.microsoft.com/office/drawing/2018/hyperlinkcolor" val="tx"/>
                    </a:ext>
                  </a:extLst>
                </a:hlinkClick>
              </a:rPr>
              <a:t>near infrared</a:t>
            </a:r>
            <a:r>
              <a:rPr lang="en-US" sz="1500">
                <a:solidFill>
                  <a:schemeClr val="dk1"/>
                </a:solidFill>
              </a:rPr>
              <a:t>, and </a:t>
            </a:r>
            <a:r>
              <a:rPr lang="en-US" sz="1500">
                <a:solidFill>
                  <a:schemeClr val="dk1"/>
                </a:solidFill>
                <a:uFill>
                  <a:noFill/>
                </a:uFill>
                <a:hlinkClick r:id="rId4">
                  <a:extLst>
                    <a:ext uri="{A12FA001-AC4F-418D-AE19-62706E023703}">
                      <ahyp:hlinkClr xmlns:ahyp="http://schemas.microsoft.com/office/drawing/2018/hyperlinkcolor" val="tx"/>
                    </a:ext>
                  </a:extLst>
                </a:hlinkClick>
              </a:rPr>
              <a:t>short wave infrared</a:t>
            </a:r>
            <a:r>
              <a:rPr lang="en-US" sz="1500">
                <a:solidFill>
                  <a:schemeClr val="dk1"/>
                </a:solidFill>
              </a:rPr>
              <a:t> </a:t>
            </a:r>
            <a:r>
              <a:rPr lang="en-US" sz="1500">
                <a:solidFill>
                  <a:schemeClr val="dk1"/>
                </a:solidFill>
                <a:uFill>
                  <a:noFill/>
                </a:uFill>
                <a:hlinkClick r:id="rId5">
                  <a:extLst>
                    <a:ext uri="{A12FA001-AC4F-418D-AE19-62706E023703}">
                      <ahyp:hlinkClr xmlns:ahyp="http://schemas.microsoft.com/office/drawing/2018/hyperlinkcolor" val="tx"/>
                    </a:ext>
                  </a:extLst>
                </a:hlinkClick>
              </a:rPr>
              <a:t>spectrum</a:t>
            </a:r>
            <a:endParaRPr sz="1500">
              <a:solidFill>
                <a:schemeClr val="dk1"/>
              </a:solidFill>
            </a:endParaRPr>
          </a:p>
          <a:p>
            <a:pPr marL="1371600" marR="0" lvl="2" indent="-323850" algn="l" rtl="0">
              <a:lnSpc>
                <a:spcPct val="115000"/>
              </a:lnSpc>
              <a:spcBef>
                <a:spcPts val="0"/>
              </a:spcBef>
              <a:spcAft>
                <a:spcPts val="0"/>
              </a:spcAft>
              <a:buClr>
                <a:schemeClr val="dk1"/>
              </a:buClr>
              <a:buSzPts val="1500"/>
              <a:buChar char="■"/>
            </a:pPr>
            <a:r>
              <a:rPr lang="en-US" sz="1500">
                <a:solidFill>
                  <a:schemeClr val="dk1"/>
                </a:solidFill>
              </a:rPr>
              <a:t>VI Index bands: blue (B2), green (B3), red (B4) and near infrared (B8)</a:t>
            </a:r>
            <a:endParaRPr sz="1500">
              <a:solidFill>
                <a:schemeClr val="dk1"/>
              </a:solidFill>
            </a:endParaRPr>
          </a:p>
          <a:p>
            <a:pPr marL="1371600" lvl="0" indent="0" algn="l" rtl="0">
              <a:lnSpc>
                <a:spcPct val="115000"/>
              </a:lnSpc>
              <a:spcBef>
                <a:spcPts val="1200"/>
              </a:spcBef>
              <a:spcAft>
                <a:spcPts val="0"/>
              </a:spcAft>
              <a:buNone/>
            </a:pPr>
            <a:endParaRPr sz="1500" b="1">
              <a:solidFill>
                <a:schemeClr val="dk1"/>
              </a:solidFill>
            </a:endParaRPr>
          </a:p>
          <a:p>
            <a:pPr marL="457200" lvl="0" indent="-323850" algn="l" rtl="0">
              <a:lnSpc>
                <a:spcPct val="115000"/>
              </a:lnSpc>
              <a:spcBef>
                <a:spcPts val="1200"/>
              </a:spcBef>
              <a:spcAft>
                <a:spcPts val="0"/>
              </a:spcAft>
              <a:buClr>
                <a:schemeClr val="dk1"/>
              </a:buClr>
              <a:buSzPts val="1500"/>
              <a:buChar char="●"/>
            </a:pPr>
            <a:r>
              <a:rPr lang="en-US" sz="1500" b="1">
                <a:solidFill>
                  <a:schemeClr val="dk1"/>
                </a:solidFill>
                <a:latin typeface="Merriweather Sans"/>
                <a:ea typeface="Merriweather Sans"/>
                <a:cs typeface="Merriweather Sans"/>
                <a:sym typeface="Merriweather Sans"/>
              </a:rPr>
              <a:t>TerraClimate</a:t>
            </a:r>
            <a:endParaRPr sz="1500" b="1">
              <a:solidFill>
                <a:schemeClr val="dk1"/>
              </a:solidFill>
            </a:endParaRPr>
          </a:p>
          <a:p>
            <a:pPr marL="1371600" lvl="2" indent="-323850" algn="l" rtl="0">
              <a:lnSpc>
                <a:spcPct val="115000"/>
              </a:lnSpc>
              <a:spcBef>
                <a:spcPts val="0"/>
              </a:spcBef>
              <a:spcAft>
                <a:spcPts val="0"/>
              </a:spcAft>
              <a:buClr>
                <a:schemeClr val="dk1"/>
              </a:buClr>
              <a:buSzPts val="1500"/>
              <a:buChar char="■"/>
            </a:pPr>
            <a:r>
              <a:rPr lang="en-US" sz="1500">
                <a:solidFill>
                  <a:schemeClr val="dk1"/>
                </a:solidFill>
              </a:rPr>
              <a:t>Monthly climate data for global terrestrial surfaces at 4.2km resolution</a:t>
            </a:r>
            <a:endParaRPr sz="1500">
              <a:solidFill>
                <a:schemeClr val="dk1"/>
              </a:solidFill>
            </a:endParaRPr>
          </a:p>
          <a:p>
            <a:pPr marL="1371600" lvl="0" indent="0" algn="l" rtl="0">
              <a:lnSpc>
                <a:spcPct val="115000"/>
              </a:lnSpc>
              <a:spcBef>
                <a:spcPts val="1200"/>
              </a:spcBef>
              <a:spcAft>
                <a:spcPts val="0"/>
              </a:spcAft>
              <a:buNone/>
            </a:pPr>
            <a:endParaRPr sz="1500" b="1">
              <a:solidFill>
                <a:schemeClr val="dk1"/>
              </a:solidFill>
            </a:endParaRPr>
          </a:p>
          <a:p>
            <a:pPr marL="457200" lvl="0" indent="-323850" algn="l" rtl="0">
              <a:lnSpc>
                <a:spcPct val="115000"/>
              </a:lnSpc>
              <a:spcBef>
                <a:spcPts val="1200"/>
              </a:spcBef>
              <a:spcAft>
                <a:spcPts val="0"/>
              </a:spcAft>
              <a:buClr>
                <a:schemeClr val="dk1"/>
              </a:buClr>
              <a:buSzPts val="1500"/>
              <a:buChar char="●"/>
            </a:pPr>
            <a:r>
              <a:rPr lang="en-US" sz="1500" b="1">
                <a:solidFill>
                  <a:schemeClr val="dk1"/>
                </a:solidFill>
                <a:latin typeface="Merriweather Sans"/>
                <a:ea typeface="Merriweather Sans"/>
                <a:cs typeface="Merriweather Sans"/>
                <a:sym typeface="Merriweather Sans"/>
              </a:rPr>
              <a:t>GFSAD30</a:t>
            </a:r>
            <a:endParaRPr sz="1500" b="1">
              <a:solidFill>
                <a:schemeClr val="dk1"/>
              </a:solidFill>
            </a:endParaRPr>
          </a:p>
          <a:p>
            <a:pPr marL="1371600" lvl="2" indent="-323850" algn="l" rtl="0">
              <a:lnSpc>
                <a:spcPct val="115000"/>
              </a:lnSpc>
              <a:spcBef>
                <a:spcPts val="0"/>
              </a:spcBef>
              <a:spcAft>
                <a:spcPts val="0"/>
              </a:spcAft>
              <a:buClr>
                <a:schemeClr val="dk1"/>
              </a:buClr>
              <a:buSzPts val="1500"/>
              <a:buChar char="■"/>
            </a:pPr>
            <a:r>
              <a:rPr lang="en-US" sz="1500">
                <a:solidFill>
                  <a:schemeClr val="dk1"/>
                </a:solidFill>
              </a:rPr>
              <a:t>30m scale cropland data for pixel data pulls for croplands</a:t>
            </a:r>
            <a:endParaRPr sz="1500">
              <a:solidFill>
                <a:schemeClr val="dk1"/>
              </a:solidFill>
            </a:endParaRPr>
          </a:p>
          <a:p>
            <a:pPr marL="1371600" lvl="0" indent="0" algn="l" rtl="0">
              <a:lnSpc>
                <a:spcPct val="115000"/>
              </a:lnSpc>
              <a:spcBef>
                <a:spcPts val="1200"/>
              </a:spcBef>
              <a:spcAft>
                <a:spcPts val="0"/>
              </a:spcAft>
              <a:buNone/>
            </a:pPr>
            <a:endParaRPr sz="1500" b="1">
              <a:solidFill>
                <a:schemeClr val="dk1"/>
              </a:solidFill>
            </a:endParaRPr>
          </a:p>
          <a:p>
            <a:pPr marL="457200" lvl="0" indent="-323850" algn="l" rtl="0">
              <a:lnSpc>
                <a:spcPct val="115000"/>
              </a:lnSpc>
              <a:spcBef>
                <a:spcPts val="1200"/>
              </a:spcBef>
              <a:spcAft>
                <a:spcPts val="0"/>
              </a:spcAft>
              <a:buClr>
                <a:schemeClr val="dk1"/>
              </a:buClr>
              <a:buSzPts val="1500"/>
              <a:buChar char="●"/>
            </a:pPr>
            <a:r>
              <a:rPr lang="en-US" sz="1500" b="1">
                <a:solidFill>
                  <a:schemeClr val="dk1"/>
                </a:solidFill>
                <a:latin typeface="Merriweather Sans"/>
                <a:ea typeface="Merriweather Sans"/>
                <a:cs typeface="Merriweather Sans"/>
                <a:sym typeface="Merriweather Sans"/>
              </a:rPr>
              <a:t>GFSAD1000</a:t>
            </a:r>
            <a:endParaRPr sz="1500" b="1">
              <a:solidFill>
                <a:schemeClr val="dk1"/>
              </a:solidFill>
              <a:latin typeface="Merriweather Sans"/>
              <a:ea typeface="Merriweather Sans"/>
              <a:cs typeface="Merriweather Sans"/>
              <a:sym typeface="Merriweather Sans"/>
            </a:endParaRPr>
          </a:p>
          <a:p>
            <a:pPr marL="1371600" lvl="2" indent="-323850" algn="l" rtl="0">
              <a:lnSpc>
                <a:spcPct val="115000"/>
              </a:lnSpc>
              <a:spcBef>
                <a:spcPts val="0"/>
              </a:spcBef>
              <a:spcAft>
                <a:spcPts val="0"/>
              </a:spcAft>
              <a:buClr>
                <a:schemeClr val="dk1"/>
              </a:buClr>
              <a:buSzPts val="1500"/>
              <a:buChar char="■"/>
            </a:pPr>
            <a:r>
              <a:rPr lang="en-US" sz="1500">
                <a:solidFill>
                  <a:schemeClr val="dk1"/>
                </a:solidFill>
              </a:rPr>
              <a:t>1km scale cropland data for random pixel sampling</a:t>
            </a:r>
            <a:endParaRPr sz="1500">
              <a:solidFill>
                <a:schemeClr val="dk1"/>
              </a:solidFill>
            </a:endParaRPr>
          </a:p>
        </p:txBody>
      </p:sp>
      <p:sp>
        <p:nvSpPr>
          <p:cNvPr id="121" name="Google Shape;121;p12"/>
          <p:cNvSpPr txBox="1">
            <a:spLocks noGrp="1"/>
          </p:cNvSpPr>
          <p:nvPr>
            <p:ph type="title"/>
          </p:nvPr>
        </p:nvSpPr>
        <p:spPr>
          <a:xfrm>
            <a:off x="740850" y="430501"/>
            <a:ext cx="7662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Key Datasets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14"/>
          <p:cNvSpPr txBox="1">
            <a:spLocks noGrp="1"/>
          </p:cNvSpPr>
          <p:nvPr>
            <p:ph type="title"/>
          </p:nvPr>
        </p:nvSpPr>
        <p:spPr>
          <a:xfrm>
            <a:off x="740850" y="430125"/>
            <a:ext cx="7662300" cy="58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GEE Data Limits and Compute Constraints</a:t>
            </a:r>
            <a:endParaRPr sz="2400"/>
          </a:p>
        </p:txBody>
      </p:sp>
      <p:sp>
        <p:nvSpPr>
          <p:cNvPr id="138" name="Google Shape;138;p14"/>
          <p:cNvSpPr txBox="1"/>
          <p:nvPr/>
        </p:nvSpPr>
        <p:spPr>
          <a:xfrm>
            <a:off x="4136125" y="1163625"/>
            <a:ext cx="5221200" cy="49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500" b="1">
                <a:latin typeface="Merriweather Sans"/>
                <a:ea typeface="Merriweather Sans"/>
                <a:cs typeface="Merriweather Sans"/>
                <a:sym typeface="Merriweather Sans"/>
              </a:rPr>
              <a:t>GEE Limit: </a:t>
            </a:r>
            <a:endParaRPr sz="1500" b="1">
              <a:latin typeface="Merriweather Sans"/>
              <a:ea typeface="Merriweather Sans"/>
              <a:cs typeface="Merriweather Sans"/>
              <a:sym typeface="Merriweather Sans"/>
            </a:endParaRPr>
          </a:p>
          <a:p>
            <a:pPr marL="0" lvl="0" indent="0" algn="l" rtl="0">
              <a:lnSpc>
                <a:spcPct val="100000"/>
              </a:lnSpc>
              <a:spcBef>
                <a:spcPts val="0"/>
              </a:spcBef>
              <a:spcAft>
                <a:spcPts val="0"/>
              </a:spcAft>
              <a:buClr>
                <a:schemeClr val="dk1"/>
              </a:buClr>
              <a:buSzPts val="1100"/>
              <a:buFont typeface="Arial"/>
              <a:buNone/>
            </a:pPr>
            <a:r>
              <a:rPr lang="en-US" sz="1500" b="1">
                <a:latin typeface="Merriweather Sans"/>
                <a:ea typeface="Merriweather Sans"/>
                <a:cs typeface="Merriweather Sans"/>
                <a:sym typeface="Merriweather Sans"/>
              </a:rPr>
              <a:t>Maximum one-time pull of 5000 images </a:t>
            </a:r>
            <a:endParaRPr sz="1500" b="1">
              <a:latin typeface="Merriweather Sans"/>
              <a:ea typeface="Merriweather Sans"/>
              <a:cs typeface="Merriweather Sans"/>
              <a:sym typeface="Merriweather Sans"/>
            </a:endParaRPr>
          </a:p>
          <a:p>
            <a:pPr marL="0" lvl="0" indent="0" algn="l" rtl="0">
              <a:lnSpc>
                <a:spcPct val="150000"/>
              </a:lnSpc>
              <a:spcBef>
                <a:spcPts val="0"/>
              </a:spcBef>
              <a:spcAft>
                <a:spcPts val="0"/>
              </a:spcAft>
              <a:buClr>
                <a:schemeClr val="dk1"/>
              </a:buClr>
              <a:buSzPts val="1100"/>
              <a:buFont typeface="Arial"/>
              <a:buNone/>
            </a:pPr>
            <a:endParaRPr sz="1500" b="1">
              <a:latin typeface="Merriweather Sans"/>
              <a:ea typeface="Merriweather Sans"/>
              <a:cs typeface="Merriweather Sans"/>
              <a:sym typeface="Merriweather Sans"/>
            </a:endParaRPr>
          </a:p>
          <a:p>
            <a:pPr marL="0" lvl="0" indent="0" algn="l" rtl="0">
              <a:lnSpc>
                <a:spcPct val="150000"/>
              </a:lnSpc>
              <a:spcBef>
                <a:spcPts val="0"/>
              </a:spcBef>
              <a:spcAft>
                <a:spcPts val="0"/>
              </a:spcAft>
              <a:buClr>
                <a:schemeClr val="dk1"/>
              </a:buClr>
              <a:buSzPts val="1100"/>
              <a:buFont typeface="Arial"/>
              <a:buNone/>
            </a:pPr>
            <a:r>
              <a:rPr lang="en-US" sz="1500" b="1">
                <a:latin typeface="Merriweather Sans"/>
                <a:ea typeface="Merriweather Sans"/>
                <a:cs typeface="Merriweather Sans"/>
                <a:sym typeface="Merriweather Sans"/>
              </a:rPr>
              <a:t>Map rendering with folium limit 5000 overlays</a:t>
            </a:r>
            <a:endParaRPr sz="1500" b="1">
              <a:latin typeface="Merriweather Sans"/>
              <a:ea typeface="Merriweather Sans"/>
              <a:cs typeface="Merriweather Sans"/>
              <a:sym typeface="Merriweather Sans"/>
            </a:endParaRPr>
          </a:p>
          <a:p>
            <a:pPr marL="0" lvl="0" indent="0" algn="l" rtl="0">
              <a:lnSpc>
                <a:spcPct val="150000"/>
              </a:lnSpc>
              <a:spcBef>
                <a:spcPts val="0"/>
              </a:spcBef>
              <a:spcAft>
                <a:spcPts val="0"/>
              </a:spcAft>
              <a:buClr>
                <a:schemeClr val="dk1"/>
              </a:buClr>
              <a:buSzPts val="1100"/>
              <a:buFont typeface="Arial"/>
              <a:buNone/>
            </a:pPr>
            <a:endParaRPr sz="1500" b="1">
              <a:solidFill>
                <a:schemeClr val="dk1"/>
              </a:solidFill>
              <a:latin typeface="Merriweather Sans"/>
              <a:ea typeface="Merriweather Sans"/>
              <a:cs typeface="Merriweather Sans"/>
              <a:sym typeface="Merriweather Sans"/>
            </a:endParaRPr>
          </a:p>
          <a:p>
            <a:pPr marL="0" lvl="0" indent="0" algn="l" rtl="0">
              <a:lnSpc>
                <a:spcPct val="150000"/>
              </a:lnSpc>
              <a:spcBef>
                <a:spcPts val="0"/>
              </a:spcBef>
              <a:spcAft>
                <a:spcPts val="0"/>
              </a:spcAft>
              <a:buClr>
                <a:schemeClr val="dk1"/>
              </a:buClr>
              <a:buSzPts val="1100"/>
              <a:buFont typeface="Arial"/>
              <a:buNone/>
            </a:pPr>
            <a:r>
              <a:rPr lang="en-US" sz="1500" b="1">
                <a:solidFill>
                  <a:schemeClr val="dk1"/>
                </a:solidFill>
                <a:latin typeface="Merriweather Sans"/>
                <a:ea typeface="Merriweather Sans"/>
                <a:cs typeface="Merriweather Sans"/>
                <a:sym typeface="Merriweather Sans"/>
              </a:rPr>
              <a:t>Maximum one-time download of 10 million pixels</a:t>
            </a:r>
            <a:endParaRPr sz="1500" b="1">
              <a:solidFill>
                <a:schemeClr val="dk1"/>
              </a:solidFill>
              <a:latin typeface="Merriweather Sans"/>
              <a:ea typeface="Merriweather Sans"/>
              <a:cs typeface="Merriweather Sans"/>
              <a:sym typeface="Merriweather Sans"/>
            </a:endParaRPr>
          </a:p>
          <a:p>
            <a:pPr marL="0" lvl="0" indent="0" algn="l" rtl="0">
              <a:lnSpc>
                <a:spcPct val="150000"/>
              </a:lnSpc>
              <a:spcBef>
                <a:spcPts val="0"/>
              </a:spcBef>
              <a:spcAft>
                <a:spcPts val="0"/>
              </a:spcAft>
              <a:buClr>
                <a:schemeClr val="dk1"/>
              </a:buClr>
              <a:buSzPts val="1100"/>
              <a:buFont typeface="Arial"/>
              <a:buNone/>
            </a:pPr>
            <a:endParaRPr sz="1500" b="1">
              <a:latin typeface="Merriweather Sans"/>
              <a:ea typeface="Merriweather Sans"/>
              <a:cs typeface="Merriweather Sans"/>
              <a:sym typeface="Merriweather Sans"/>
            </a:endParaRPr>
          </a:p>
          <a:p>
            <a:pPr marL="0" lvl="0" indent="0" algn="l" rtl="0">
              <a:lnSpc>
                <a:spcPct val="150000"/>
              </a:lnSpc>
              <a:spcBef>
                <a:spcPts val="0"/>
              </a:spcBef>
              <a:spcAft>
                <a:spcPts val="0"/>
              </a:spcAft>
              <a:buNone/>
            </a:pPr>
            <a:r>
              <a:rPr lang="en-US" sz="1500" b="1">
                <a:latin typeface="Merriweather Sans"/>
                <a:ea typeface="Merriweather Sans"/>
                <a:cs typeface="Merriweather Sans"/>
                <a:sym typeface="Merriweather Sans"/>
              </a:rPr>
              <a:t>10 km</a:t>
            </a:r>
            <a:r>
              <a:rPr lang="en-US" sz="1500" b="1">
                <a:solidFill>
                  <a:schemeClr val="dk1"/>
                </a:solidFill>
                <a:latin typeface="Merriweather Sans"/>
                <a:ea typeface="Merriweather Sans"/>
                <a:cs typeface="Merriweather Sans"/>
                <a:sym typeface="Merriweather Sans"/>
              </a:rPr>
              <a:t>²</a:t>
            </a:r>
            <a:r>
              <a:rPr lang="en-US" sz="1500" b="1">
                <a:latin typeface="Merriweather Sans"/>
                <a:ea typeface="Merriweather Sans"/>
                <a:cs typeface="Merriweather Sans"/>
                <a:sym typeface="Merriweather Sans"/>
              </a:rPr>
              <a:t> = 111,111 pixels (30m)</a:t>
            </a:r>
            <a:endParaRPr sz="1500" b="1">
              <a:latin typeface="Merriweather Sans"/>
              <a:ea typeface="Merriweather Sans"/>
              <a:cs typeface="Merriweather Sans"/>
              <a:sym typeface="Merriweather Sans"/>
            </a:endParaRPr>
          </a:p>
          <a:p>
            <a:pPr marL="0" lvl="0" indent="0" algn="l" rtl="0">
              <a:lnSpc>
                <a:spcPct val="150000"/>
              </a:lnSpc>
              <a:spcBef>
                <a:spcPts val="0"/>
              </a:spcBef>
              <a:spcAft>
                <a:spcPts val="0"/>
              </a:spcAft>
              <a:buNone/>
            </a:pPr>
            <a:endParaRPr sz="1500" b="1">
              <a:latin typeface="Merriweather Sans"/>
              <a:ea typeface="Merriweather Sans"/>
              <a:cs typeface="Merriweather Sans"/>
              <a:sym typeface="Merriweather Sans"/>
            </a:endParaRPr>
          </a:p>
          <a:p>
            <a:pPr marL="0" lvl="0" indent="0" algn="l" rtl="0">
              <a:lnSpc>
                <a:spcPct val="150000"/>
              </a:lnSpc>
              <a:spcBef>
                <a:spcPts val="0"/>
              </a:spcBef>
              <a:spcAft>
                <a:spcPts val="0"/>
              </a:spcAft>
              <a:buNone/>
            </a:pPr>
            <a:r>
              <a:rPr lang="en-US" sz="1500" b="1">
                <a:latin typeface="Merriweather Sans"/>
                <a:ea typeface="Merriweather Sans"/>
                <a:cs typeface="Merriweather Sans"/>
                <a:sym typeface="Merriweather Sans"/>
              </a:rPr>
              <a:t>Argentina</a:t>
            </a:r>
            <a:endParaRPr sz="1500" b="1">
              <a:latin typeface="Merriweather Sans"/>
              <a:ea typeface="Merriweather Sans"/>
              <a:cs typeface="Merriweather Sans"/>
              <a:sym typeface="Merriweather Sans"/>
            </a:endParaRPr>
          </a:p>
          <a:p>
            <a:pPr marL="0" lvl="0" indent="0" algn="l" rtl="0">
              <a:lnSpc>
                <a:spcPct val="150000"/>
              </a:lnSpc>
              <a:spcBef>
                <a:spcPts val="0"/>
              </a:spcBef>
              <a:spcAft>
                <a:spcPts val="0"/>
              </a:spcAft>
              <a:buNone/>
            </a:pPr>
            <a:r>
              <a:rPr lang="en-US" sz="1500" b="1">
                <a:latin typeface="Merriweather Sans"/>
                <a:ea typeface="Merriweather Sans"/>
                <a:cs typeface="Merriweather Sans"/>
                <a:sym typeface="Merriweather Sans"/>
              </a:rPr>
              <a:t>        Size: 2.78 million km²</a:t>
            </a:r>
            <a:endParaRPr sz="1500" b="1">
              <a:latin typeface="Merriweather Sans"/>
              <a:ea typeface="Merriweather Sans"/>
              <a:cs typeface="Merriweather Sans"/>
              <a:sym typeface="Merriweather Sans"/>
            </a:endParaRPr>
          </a:p>
          <a:p>
            <a:pPr marL="0" lvl="0" indent="0" algn="l" rtl="0">
              <a:lnSpc>
                <a:spcPct val="150000"/>
              </a:lnSpc>
              <a:spcBef>
                <a:spcPts val="0"/>
              </a:spcBef>
              <a:spcAft>
                <a:spcPts val="0"/>
              </a:spcAft>
              <a:buNone/>
            </a:pPr>
            <a:r>
              <a:rPr lang="en-US" sz="1500" b="1">
                <a:latin typeface="Merriweather Sans"/>
                <a:ea typeface="Merriweather Sans"/>
                <a:cs typeface="Merriweather Sans"/>
                <a:sym typeface="Merriweather Sans"/>
              </a:rPr>
              <a:t>        </a:t>
            </a:r>
            <a:r>
              <a:rPr lang="en-US" sz="1500" b="1">
                <a:solidFill>
                  <a:schemeClr val="dk1"/>
                </a:solidFill>
                <a:latin typeface="Merriweather Sans"/>
                <a:ea typeface="Merriweather Sans"/>
                <a:cs typeface="Merriweather Sans"/>
                <a:sym typeface="Merriweather Sans"/>
              </a:rPr>
              <a:t>Time Period: 1 month</a:t>
            </a:r>
            <a:endParaRPr sz="1500" b="1">
              <a:solidFill>
                <a:schemeClr val="dk1"/>
              </a:solidFill>
              <a:latin typeface="Merriweather Sans"/>
              <a:ea typeface="Merriweather Sans"/>
              <a:cs typeface="Merriweather Sans"/>
              <a:sym typeface="Merriweather Sans"/>
            </a:endParaRPr>
          </a:p>
          <a:p>
            <a:pPr marL="0" lvl="0" indent="0" algn="l" rtl="0">
              <a:lnSpc>
                <a:spcPct val="150000"/>
              </a:lnSpc>
              <a:spcBef>
                <a:spcPts val="0"/>
              </a:spcBef>
              <a:spcAft>
                <a:spcPts val="0"/>
              </a:spcAft>
              <a:buClr>
                <a:schemeClr val="dk1"/>
              </a:buClr>
              <a:buSzPts val="1100"/>
              <a:buFont typeface="Arial"/>
              <a:buNone/>
            </a:pPr>
            <a:r>
              <a:rPr lang="en-US" sz="1500" b="1">
                <a:solidFill>
                  <a:schemeClr val="dk1"/>
                </a:solidFill>
                <a:latin typeface="Merriweather Sans"/>
                <a:ea typeface="Merriweather Sans"/>
                <a:cs typeface="Merriweather Sans"/>
                <a:sym typeface="Merriweather Sans"/>
              </a:rPr>
              <a:t>        #Images: 3421</a:t>
            </a:r>
            <a:endParaRPr sz="1500" b="1">
              <a:solidFill>
                <a:schemeClr val="dk1"/>
              </a:solidFill>
              <a:latin typeface="Merriweather Sans"/>
              <a:ea typeface="Merriweather Sans"/>
              <a:cs typeface="Merriweather Sans"/>
              <a:sym typeface="Merriweather Sans"/>
            </a:endParaRPr>
          </a:p>
          <a:p>
            <a:pPr marL="0" lvl="0" indent="457200" algn="l" rtl="0">
              <a:lnSpc>
                <a:spcPct val="150000"/>
              </a:lnSpc>
              <a:spcBef>
                <a:spcPts val="0"/>
              </a:spcBef>
              <a:spcAft>
                <a:spcPts val="0"/>
              </a:spcAft>
              <a:buClr>
                <a:schemeClr val="dk1"/>
              </a:buClr>
              <a:buSzPts val="1100"/>
              <a:buFont typeface="Arial"/>
              <a:buNone/>
            </a:pPr>
            <a:r>
              <a:rPr lang="en-US" sz="1500" b="1">
                <a:solidFill>
                  <a:schemeClr val="dk1"/>
                </a:solidFill>
                <a:latin typeface="Merriweather Sans"/>
                <a:ea typeface="Merriweather Sans"/>
                <a:cs typeface="Merriweather Sans"/>
                <a:sym typeface="Merriweather Sans"/>
              </a:rPr>
              <a:t>Time Period: 2 months</a:t>
            </a:r>
            <a:endParaRPr sz="1500" b="1">
              <a:solidFill>
                <a:schemeClr val="dk1"/>
              </a:solidFill>
              <a:latin typeface="Merriweather Sans"/>
              <a:ea typeface="Merriweather Sans"/>
              <a:cs typeface="Merriweather Sans"/>
              <a:sym typeface="Merriweather Sans"/>
            </a:endParaRPr>
          </a:p>
          <a:p>
            <a:pPr marL="0" lvl="0" indent="0" algn="l" rtl="0">
              <a:lnSpc>
                <a:spcPct val="150000"/>
              </a:lnSpc>
              <a:spcBef>
                <a:spcPts val="0"/>
              </a:spcBef>
              <a:spcAft>
                <a:spcPts val="0"/>
              </a:spcAft>
              <a:buClr>
                <a:schemeClr val="dk1"/>
              </a:buClr>
              <a:buSzPts val="1100"/>
              <a:buFont typeface="Arial"/>
              <a:buNone/>
            </a:pPr>
            <a:r>
              <a:rPr lang="en-US" sz="1500" b="1">
                <a:solidFill>
                  <a:schemeClr val="dk1"/>
                </a:solidFill>
                <a:latin typeface="Merriweather Sans"/>
                <a:ea typeface="Merriweather Sans"/>
                <a:cs typeface="Merriweather Sans"/>
                <a:sym typeface="Merriweather Sans"/>
              </a:rPr>
              <a:t>        #Images: 7043</a:t>
            </a:r>
            <a:endParaRPr sz="1500" b="1">
              <a:solidFill>
                <a:schemeClr val="dk1"/>
              </a:solidFill>
              <a:latin typeface="Merriweather Sans"/>
              <a:ea typeface="Merriweather Sans"/>
              <a:cs typeface="Merriweather Sans"/>
              <a:sym typeface="Merriweather Sans"/>
            </a:endParaRPr>
          </a:p>
          <a:p>
            <a:pPr marL="0" lvl="0" indent="0" algn="l" rtl="0">
              <a:spcBef>
                <a:spcPts val="0"/>
              </a:spcBef>
              <a:spcAft>
                <a:spcPts val="0"/>
              </a:spcAft>
              <a:buNone/>
            </a:pPr>
            <a:endParaRPr>
              <a:latin typeface="Merriweather Sans"/>
              <a:ea typeface="Merriweather Sans"/>
              <a:cs typeface="Merriweather Sans"/>
              <a:sym typeface="Merriweather Sans"/>
            </a:endParaRPr>
          </a:p>
        </p:txBody>
      </p:sp>
      <p:pic>
        <p:nvPicPr>
          <p:cNvPr id="139" name="Google Shape;139;p14"/>
          <p:cNvPicPr preferRelativeResize="0"/>
          <p:nvPr/>
        </p:nvPicPr>
        <p:blipFill>
          <a:blip r:embed="rId4">
            <a:alphaModFix amt="65000"/>
          </a:blip>
          <a:stretch>
            <a:fillRect/>
          </a:stretch>
        </p:blipFill>
        <p:spPr>
          <a:xfrm>
            <a:off x="282400" y="966250"/>
            <a:ext cx="3777534" cy="5812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740850" y="430125"/>
            <a:ext cx="7662300" cy="58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Irrigation Prediction using Temporal Signature</a:t>
            </a:r>
            <a:endParaRPr sz="2400"/>
          </a:p>
        </p:txBody>
      </p:sp>
      <p:pic>
        <p:nvPicPr>
          <p:cNvPr id="146" name="Google Shape;146;p15"/>
          <p:cNvPicPr preferRelativeResize="0"/>
          <p:nvPr/>
        </p:nvPicPr>
        <p:blipFill>
          <a:blip r:embed="rId4">
            <a:alphaModFix/>
          </a:blip>
          <a:stretch>
            <a:fillRect/>
          </a:stretch>
        </p:blipFill>
        <p:spPr>
          <a:xfrm>
            <a:off x="228600" y="1048184"/>
            <a:ext cx="8536049" cy="4799192"/>
          </a:xfrm>
          <a:prstGeom prst="rect">
            <a:avLst/>
          </a:prstGeom>
          <a:noFill/>
          <a:ln>
            <a:noFill/>
          </a:ln>
        </p:spPr>
      </p:pic>
      <p:pic>
        <p:nvPicPr>
          <p:cNvPr id="147" name="Google Shape;147;p15"/>
          <p:cNvPicPr preferRelativeResize="0"/>
          <p:nvPr/>
        </p:nvPicPr>
        <p:blipFill>
          <a:blip r:embed="rId5">
            <a:alphaModFix/>
          </a:blip>
          <a:stretch>
            <a:fillRect/>
          </a:stretch>
        </p:blipFill>
        <p:spPr>
          <a:xfrm>
            <a:off x="6257812" y="1063875"/>
            <a:ext cx="2886188" cy="3864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740850" y="430501"/>
            <a:ext cx="7662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Modeling Pipeline</a:t>
            </a:r>
            <a:endParaRPr sz="2400"/>
          </a:p>
        </p:txBody>
      </p:sp>
      <p:pic>
        <p:nvPicPr>
          <p:cNvPr id="154" name="Google Shape;154;p16"/>
          <p:cNvPicPr preferRelativeResize="0"/>
          <p:nvPr/>
        </p:nvPicPr>
        <p:blipFill>
          <a:blip r:embed="rId3">
            <a:alphaModFix/>
          </a:blip>
          <a:stretch>
            <a:fillRect/>
          </a:stretch>
        </p:blipFill>
        <p:spPr>
          <a:xfrm>
            <a:off x="0" y="2118014"/>
            <a:ext cx="9143999" cy="31840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subTitle" idx="1"/>
          </p:nvPr>
        </p:nvSpPr>
        <p:spPr>
          <a:xfrm>
            <a:off x="738450" y="1187525"/>
            <a:ext cx="7662300" cy="5287500"/>
          </a:xfrm>
          <a:prstGeom prst="rect">
            <a:avLst/>
          </a:prstGeom>
        </p:spPr>
        <p:txBody>
          <a:bodyPr spcFirstLastPara="1" wrap="square" lIns="91425" tIns="45700" rIns="91425" bIns="45700" anchor="t" anchorCtr="0">
            <a:noAutofit/>
          </a:bodyPr>
          <a:lstStyle/>
          <a:p>
            <a:pPr marL="0" lvl="0" indent="0" algn="l" rtl="0">
              <a:lnSpc>
                <a:spcPct val="100000"/>
              </a:lnSpc>
              <a:spcBef>
                <a:spcPts val="1200"/>
              </a:spcBef>
              <a:spcAft>
                <a:spcPts val="0"/>
              </a:spcAft>
              <a:buNone/>
            </a:pPr>
            <a:r>
              <a:rPr lang="en-US" sz="1900" u="sng">
                <a:solidFill>
                  <a:schemeClr val="dk1"/>
                </a:solidFill>
                <a:latin typeface="Merriweather Sans"/>
                <a:ea typeface="Merriweather Sans"/>
                <a:cs typeface="Merriweather Sans"/>
                <a:sym typeface="Merriweather Sans"/>
              </a:rPr>
              <a:t>Approach 1: Supervised Learning Models</a:t>
            </a:r>
            <a:endParaRPr sz="1900" u="sng">
              <a:solidFill>
                <a:schemeClr val="dk1"/>
              </a:solidFill>
              <a:latin typeface="Merriweather Sans"/>
              <a:ea typeface="Merriweather Sans"/>
              <a:cs typeface="Merriweather Sans"/>
              <a:sym typeface="Merriweather Sans"/>
            </a:endParaRPr>
          </a:p>
          <a:p>
            <a:pPr marL="457200" lvl="0" indent="-336550" algn="l" rtl="0">
              <a:lnSpc>
                <a:spcPct val="115000"/>
              </a:lnSpc>
              <a:spcBef>
                <a:spcPts val="1200"/>
              </a:spcBef>
              <a:spcAft>
                <a:spcPts val="0"/>
              </a:spcAft>
              <a:buClr>
                <a:schemeClr val="dk1"/>
              </a:buClr>
              <a:buSzPts val="1700"/>
              <a:buFont typeface="Merriweather Sans"/>
              <a:buChar char="●"/>
            </a:pPr>
            <a:r>
              <a:rPr lang="en-US" sz="1700">
                <a:solidFill>
                  <a:schemeClr val="dk1"/>
                </a:solidFill>
                <a:latin typeface="Merriweather Sans"/>
                <a:ea typeface="Merriweather Sans"/>
                <a:cs typeface="Merriweather Sans"/>
                <a:sym typeface="Merriweather Sans"/>
              </a:rPr>
              <a:t>Global samples</a:t>
            </a:r>
            <a:endParaRPr sz="1700">
              <a:solidFill>
                <a:schemeClr val="dk1"/>
              </a:solidFill>
              <a:latin typeface="Merriweather Sans"/>
              <a:ea typeface="Merriweather Sans"/>
              <a:cs typeface="Merriweather Sans"/>
              <a:sym typeface="Merriweather Sans"/>
            </a:endParaRPr>
          </a:p>
          <a:p>
            <a:pPr marL="457200" lvl="0" indent="-336550" algn="l" rtl="0">
              <a:lnSpc>
                <a:spcPct val="115000"/>
              </a:lnSpc>
              <a:spcBef>
                <a:spcPts val="0"/>
              </a:spcBef>
              <a:spcAft>
                <a:spcPts val="0"/>
              </a:spcAft>
              <a:buClr>
                <a:schemeClr val="dk1"/>
              </a:buClr>
              <a:buSzPts val="1700"/>
              <a:buFont typeface="Merriweather Sans"/>
              <a:buChar char="●"/>
            </a:pPr>
            <a:r>
              <a:rPr lang="en-US" sz="1700">
                <a:solidFill>
                  <a:schemeClr val="dk1"/>
                </a:solidFill>
                <a:latin typeface="Merriweather Sans"/>
                <a:ea typeface="Merriweather Sans"/>
                <a:cs typeface="Merriweather Sans"/>
                <a:sym typeface="Merriweather Sans"/>
              </a:rPr>
              <a:t>Features: monthly vegetation index + climate attributes</a:t>
            </a:r>
            <a:endParaRPr sz="1700">
              <a:solidFill>
                <a:schemeClr val="dk1"/>
              </a:solidFill>
              <a:latin typeface="Merriweather Sans"/>
              <a:ea typeface="Merriweather Sans"/>
              <a:cs typeface="Merriweather Sans"/>
              <a:sym typeface="Merriweather Sans"/>
            </a:endParaRPr>
          </a:p>
          <a:p>
            <a:pPr marL="457200" lvl="0" indent="-336550" algn="l" rtl="0">
              <a:lnSpc>
                <a:spcPct val="115000"/>
              </a:lnSpc>
              <a:spcBef>
                <a:spcPts val="0"/>
              </a:spcBef>
              <a:spcAft>
                <a:spcPts val="0"/>
              </a:spcAft>
              <a:buClr>
                <a:schemeClr val="dk1"/>
              </a:buClr>
              <a:buSzPts val="1700"/>
              <a:buFont typeface="Merriweather Sans"/>
              <a:buChar char="●"/>
            </a:pPr>
            <a:r>
              <a:rPr lang="en-US" sz="1700">
                <a:solidFill>
                  <a:schemeClr val="dk1"/>
                </a:solidFill>
                <a:latin typeface="Merriweather Sans"/>
                <a:ea typeface="Merriweather Sans"/>
                <a:cs typeface="Merriweather Sans"/>
                <a:sym typeface="Merriweather Sans"/>
              </a:rPr>
              <a:t>Target: Irrigation label at 1000 m (GFSAD1000)</a:t>
            </a:r>
            <a:endParaRPr sz="1700">
              <a:solidFill>
                <a:schemeClr val="dk1"/>
              </a:solidFill>
              <a:latin typeface="Merriweather Sans"/>
              <a:ea typeface="Merriweather Sans"/>
              <a:cs typeface="Merriweather Sans"/>
              <a:sym typeface="Merriweather Sans"/>
            </a:endParaRPr>
          </a:p>
          <a:p>
            <a:pPr marL="457200" lvl="0" indent="-336550" algn="l" rtl="0">
              <a:lnSpc>
                <a:spcPct val="150000"/>
              </a:lnSpc>
              <a:spcBef>
                <a:spcPts val="0"/>
              </a:spcBef>
              <a:spcAft>
                <a:spcPts val="0"/>
              </a:spcAft>
              <a:buClr>
                <a:schemeClr val="dk1"/>
              </a:buClr>
              <a:buSzPts val="1700"/>
              <a:buFont typeface="Merriweather Sans"/>
              <a:buChar char="●"/>
            </a:pPr>
            <a:r>
              <a:rPr lang="en-US" sz="1700" i="1">
                <a:solidFill>
                  <a:schemeClr val="dk1"/>
                </a:solidFill>
                <a:latin typeface="Merriweather Sans"/>
                <a:ea typeface="Merriweather Sans"/>
                <a:cs typeface="Merriweather Sans"/>
                <a:sym typeface="Merriweather Sans"/>
              </a:rPr>
              <a:t>Conclusion</a:t>
            </a:r>
            <a:r>
              <a:rPr lang="en-US" sz="1700">
                <a:solidFill>
                  <a:schemeClr val="dk1"/>
                </a:solidFill>
                <a:latin typeface="Merriweather Sans"/>
                <a:ea typeface="Merriweather Sans"/>
                <a:cs typeface="Merriweather Sans"/>
                <a:sym typeface="Merriweather Sans"/>
              </a:rPr>
              <a:t>: bad for local prediction</a:t>
            </a:r>
            <a:endParaRPr sz="1700">
              <a:solidFill>
                <a:schemeClr val="dk1"/>
              </a:solidFill>
              <a:latin typeface="Merriweather Sans"/>
              <a:ea typeface="Merriweather Sans"/>
              <a:cs typeface="Merriweather Sans"/>
              <a:sym typeface="Merriweather Sans"/>
            </a:endParaRPr>
          </a:p>
          <a:p>
            <a:pPr marL="0" lvl="0" indent="0" algn="l" rtl="0">
              <a:lnSpc>
                <a:spcPct val="115000"/>
              </a:lnSpc>
              <a:spcBef>
                <a:spcPts val="1200"/>
              </a:spcBef>
              <a:spcAft>
                <a:spcPts val="0"/>
              </a:spcAft>
              <a:buNone/>
            </a:pPr>
            <a:r>
              <a:rPr lang="en-US" sz="1900" u="sng">
                <a:solidFill>
                  <a:schemeClr val="dk1"/>
                </a:solidFill>
                <a:latin typeface="Merriweather Sans"/>
                <a:ea typeface="Merriweather Sans"/>
                <a:cs typeface="Merriweather Sans"/>
                <a:sym typeface="Merriweather Sans"/>
              </a:rPr>
              <a:t>Approach 2: Similarity Model</a:t>
            </a:r>
            <a:endParaRPr sz="1900" u="sng">
              <a:solidFill>
                <a:schemeClr val="dk1"/>
              </a:solidFill>
              <a:latin typeface="Merriweather Sans"/>
              <a:ea typeface="Merriweather Sans"/>
              <a:cs typeface="Merriweather Sans"/>
              <a:sym typeface="Merriweather Sans"/>
            </a:endParaRPr>
          </a:p>
          <a:p>
            <a:pPr marL="0" lvl="0" indent="0" algn="l" rtl="0">
              <a:lnSpc>
                <a:spcPct val="115000"/>
              </a:lnSpc>
              <a:spcBef>
                <a:spcPts val="1200"/>
              </a:spcBef>
              <a:spcAft>
                <a:spcPts val="0"/>
              </a:spcAft>
              <a:buNone/>
            </a:pPr>
            <a:endParaRPr sz="1900">
              <a:solidFill>
                <a:schemeClr val="dk1"/>
              </a:solidFill>
              <a:latin typeface="Merriweather Sans"/>
              <a:ea typeface="Merriweather Sans"/>
              <a:cs typeface="Merriweather Sans"/>
              <a:sym typeface="Merriweather Sans"/>
            </a:endParaRPr>
          </a:p>
          <a:p>
            <a:pPr marL="0" lvl="0" indent="0" algn="l" rtl="0">
              <a:lnSpc>
                <a:spcPct val="115000"/>
              </a:lnSpc>
              <a:spcBef>
                <a:spcPts val="1200"/>
              </a:spcBef>
              <a:spcAft>
                <a:spcPts val="0"/>
              </a:spcAft>
              <a:buNone/>
            </a:pPr>
            <a:endParaRPr sz="1900">
              <a:solidFill>
                <a:schemeClr val="dk1"/>
              </a:solidFill>
              <a:latin typeface="Merriweather Sans"/>
              <a:ea typeface="Merriweather Sans"/>
              <a:cs typeface="Merriweather Sans"/>
              <a:sym typeface="Merriweather Sans"/>
            </a:endParaRPr>
          </a:p>
          <a:p>
            <a:pPr marL="0" lvl="0" indent="0" algn="l" rtl="0">
              <a:lnSpc>
                <a:spcPct val="200000"/>
              </a:lnSpc>
              <a:spcBef>
                <a:spcPts val="1200"/>
              </a:spcBef>
              <a:spcAft>
                <a:spcPts val="0"/>
              </a:spcAft>
              <a:buNone/>
            </a:pPr>
            <a:endParaRPr sz="1900">
              <a:solidFill>
                <a:schemeClr val="dk1"/>
              </a:solidFill>
              <a:latin typeface="Merriweather Sans"/>
              <a:ea typeface="Merriweather Sans"/>
              <a:cs typeface="Merriweather Sans"/>
              <a:sym typeface="Merriweather Sans"/>
            </a:endParaRPr>
          </a:p>
          <a:p>
            <a:pPr marL="0" lvl="0" indent="0" algn="l" rtl="0">
              <a:lnSpc>
                <a:spcPct val="100000"/>
              </a:lnSpc>
              <a:spcBef>
                <a:spcPts val="1200"/>
              </a:spcBef>
              <a:spcAft>
                <a:spcPts val="0"/>
              </a:spcAft>
              <a:buNone/>
            </a:pPr>
            <a:endParaRPr sz="1900">
              <a:solidFill>
                <a:schemeClr val="dk1"/>
              </a:solidFill>
              <a:latin typeface="Merriweather Sans"/>
              <a:ea typeface="Merriweather Sans"/>
              <a:cs typeface="Merriweather Sans"/>
              <a:sym typeface="Merriweather Sans"/>
            </a:endParaRPr>
          </a:p>
          <a:p>
            <a:pPr marL="457200" lvl="0" indent="-336550" algn="l" rtl="0">
              <a:lnSpc>
                <a:spcPct val="115000"/>
              </a:lnSpc>
              <a:spcBef>
                <a:spcPts val="1200"/>
              </a:spcBef>
              <a:spcAft>
                <a:spcPts val="0"/>
              </a:spcAft>
              <a:buClr>
                <a:schemeClr val="dk1"/>
              </a:buClr>
              <a:buSzPts val="1700"/>
              <a:buFont typeface="Merriweather Sans"/>
              <a:buChar char="●"/>
            </a:pPr>
            <a:r>
              <a:rPr lang="en-US" sz="1700" i="1">
                <a:solidFill>
                  <a:schemeClr val="dk1"/>
                </a:solidFill>
                <a:latin typeface="Merriweather Sans"/>
                <a:ea typeface="Merriweather Sans"/>
                <a:cs typeface="Merriweather Sans"/>
                <a:sym typeface="Merriweather Sans"/>
              </a:rPr>
              <a:t>Conclusion</a:t>
            </a:r>
            <a:r>
              <a:rPr lang="en-US" sz="1700">
                <a:solidFill>
                  <a:schemeClr val="dk1"/>
                </a:solidFill>
                <a:latin typeface="Merriweather Sans"/>
                <a:ea typeface="Merriweather Sans"/>
                <a:cs typeface="Merriweather Sans"/>
                <a:sym typeface="Merriweather Sans"/>
              </a:rPr>
              <a:t>: GFSAD1000 shows similar NDVI temporal signatures for irrigated and rainfed croplands</a:t>
            </a:r>
            <a:endParaRPr sz="1700">
              <a:solidFill>
                <a:schemeClr val="dk1"/>
              </a:solidFill>
              <a:latin typeface="Merriweather Sans"/>
              <a:ea typeface="Merriweather Sans"/>
              <a:cs typeface="Merriweather Sans"/>
              <a:sym typeface="Merriweather Sans"/>
            </a:endParaRPr>
          </a:p>
        </p:txBody>
      </p:sp>
      <p:sp>
        <p:nvSpPr>
          <p:cNvPr id="161" name="Google Shape;161;p17"/>
          <p:cNvSpPr txBox="1">
            <a:spLocks noGrp="1"/>
          </p:cNvSpPr>
          <p:nvPr>
            <p:ph type="title"/>
          </p:nvPr>
        </p:nvSpPr>
        <p:spPr>
          <a:xfrm>
            <a:off x="740850" y="430501"/>
            <a:ext cx="7662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Cluster Label Determination Attempts</a:t>
            </a:r>
            <a:endParaRPr sz="2400"/>
          </a:p>
        </p:txBody>
      </p:sp>
      <p:pic>
        <p:nvPicPr>
          <p:cNvPr id="162" name="Google Shape;162;p17"/>
          <p:cNvPicPr preferRelativeResize="0"/>
          <p:nvPr/>
        </p:nvPicPr>
        <p:blipFill>
          <a:blip r:embed="rId3">
            <a:alphaModFix/>
          </a:blip>
          <a:stretch>
            <a:fillRect/>
          </a:stretch>
        </p:blipFill>
        <p:spPr>
          <a:xfrm>
            <a:off x="1320138" y="3564375"/>
            <a:ext cx="6498924" cy="225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740850" y="430501"/>
            <a:ext cx="7662300" cy="7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a:t>Final Model - Heuristics</a:t>
            </a:r>
            <a:endParaRPr sz="2400"/>
          </a:p>
        </p:txBody>
      </p:sp>
      <p:sp>
        <p:nvSpPr>
          <p:cNvPr id="169" name="Google Shape;169;p18"/>
          <p:cNvSpPr txBox="1"/>
          <p:nvPr/>
        </p:nvSpPr>
        <p:spPr>
          <a:xfrm>
            <a:off x="116775" y="6741225"/>
            <a:ext cx="88620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Merriweather Sans"/>
              <a:ea typeface="Merriweather Sans"/>
              <a:cs typeface="Merriweather Sans"/>
              <a:sym typeface="Merriweather Sans"/>
            </a:endParaRPr>
          </a:p>
        </p:txBody>
      </p:sp>
      <p:pic>
        <p:nvPicPr>
          <p:cNvPr id="170" name="Google Shape;170;p18"/>
          <p:cNvPicPr preferRelativeResize="0"/>
          <p:nvPr/>
        </p:nvPicPr>
        <p:blipFill>
          <a:blip r:embed="rId3">
            <a:alphaModFix/>
          </a:blip>
          <a:stretch>
            <a:fillRect/>
          </a:stretch>
        </p:blipFill>
        <p:spPr>
          <a:xfrm>
            <a:off x="815675" y="1419951"/>
            <a:ext cx="4947875" cy="2473950"/>
          </a:xfrm>
          <a:prstGeom prst="rect">
            <a:avLst/>
          </a:prstGeom>
          <a:noFill/>
          <a:ln>
            <a:noFill/>
          </a:ln>
        </p:spPr>
      </p:pic>
      <p:sp>
        <p:nvSpPr>
          <p:cNvPr id="171" name="Google Shape;171;p18"/>
          <p:cNvSpPr/>
          <p:nvPr/>
        </p:nvSpPr>
        <p:spPr>
          <a:xfrm>
            <a:off x="2621300" y="1371650"/>
            <a:ext cx="362100" cy="362100"/>
          </a:xfrm>
          <a:prstGeom prst="flowChartConnector">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2" name="Google Shape;172;p18"/>
          <p:cNvSpPr/>
          <p:nvPr/>
        </p:nvSpPr>
        <p:spPr>
          <a:xfrm>
            <a:off x="3389500" y="1620650"/>
            <a:ext cx="362100" cy="362100"/>
          </a:xfrm>
          <a:prstGeom prst="flowChartConnector">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3" name="Google Shape;173;p18"/>
          <p:cNvSpPr txBox="1"/>
          <p:nvPr/>
        </p:nvSpPr>
        <p:spPr>
          <a:xfrm>
            <a:off x="5862775" y="1371650"/>
            <a:ext cx="3000000" cy="2522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US" sz="1900">
                <a:solidFill>
                  <a:schemeClr val="dk1"/>
                </a:solidFill>
                <a:latin typeface="Merriweather Sans"/>
                <a:ea typeface="Merriweather Sans"/>
                <a:cs typeface="Merriweather Sans"/>
                <a:sym typeface="Merriweather Sans"/>
              </a:rPr>
              <a:t>Irrigated if:</a:t>
            </a:r>
            <a:endParaRPr sz="1900">
              <a:solidFill>
                <a:schemeClr val="dk1"/>
              </a:solidFill>
              <a:latin typeface="Merriweather Sans"/>
              <a:ea typeface="Merriweather Sans"/>
              <a:cs typeface="Merriweather Sans"/>
              <a:sym typeface="Merriweather Sans"/>
            </a:endParaRPr>
          </a:p>
          <a:p>
            <a:pPr marL="457200" lvl="0" indent="-349250" algn="l" rtl="0">
              <a:lnSpc>
                <a:spcPct val="150000"/>
              </a:lnSpc>
              <a:spcBef>
                <a:spcPts val="1200"/>
              </a:spcBef>
              <a:spcAft>
                <a:spcPts val="0"/>
              </a:spcAft>
              <a:buClr>
                <a:schemeClr val="dk1"/>
              </a:buClr>
              <a:buSzPts val="1900"/>
              <a:buFont typeface="Merriweather Sans"/>
              <a:buChar char="●"/>
            </a:pPr>
            <a:r>
              <a:rPr lang="en-US" sz="1900">
                <a:solidFill>
                  <a:schemeClr val="dk1"/>
                </a:solidFill>
                <a:latin typeface="Merriweather Sans"/>
                <a:ea typeface="Merriweather Sans"/>
                <a:cs typeface="Merriweather Sans"/>
                <a:sym typeface="Merriweather Sans"/>
              </a:rPr>
              <a:t>NDVI &gt; 0.3 </a:t>
            </a:r>
            <a:endParaRPr sz="1900">
              <a:solidFill>
                <a:schemeClr val="dk1"/>
              </a:solidFill>
              <a:latin typeface="Merriweather Sans"/>
              <a:ea typeface="Merriweather Sans"/>
              <a:cs typeface="Merriweather Sans"/>
              <a:sym typeface="Merriweather Sans"/>
            </a:endParaRPr>
          </a:p>
          <a:p>
            <a:pPr marL="457200" lvl="0" indent="-349250" algn="l" rtl="0">
              <a:lnSpc>
                <a:spcPct val="150000"/>
              </a:lnSpc>
              <a:spcBef>
                <a:spcPts val="0"/>
              </a:spcBef>
              <a:spcAft>
                <a:spcPts val="0"/>
              </a:spcAft>
              <a:buClr>
                <a:schemeClr val="dk1"/>
              </a:buClr>
              <a:buSzPts val="1900"/>
              <a:buFont typeface="Merriweather Sans"/>
              <a:buChar char="●"/>
            </a:pPr>
            <a:r>
              <a:rPr lang="en-US" sz="1900">
                <a:solidFill>
                  <a:schemeClr val="dk1"/>
                </a:solidFill>
                <a:latin typeface="Merriweather Sans"/>
                <a:ea typeface="Merriweather Sans"/>
                <a:cs typeface="Merriweather Sans"/>
                <a:sym typeface="Merriweather Sans"/>
              </a:rPr>
              <a:t>Precipitation during the crop season &lt; Water need</a:t>
            </a:r>
            <a:endParaRPr/>
          </a:p>
        </p:txBody>
      </p:sp>
      <p:sp>
        <p:nvSpPr>
          <p:cNvPr id="174" name="Google Shape;174;p18"/>
          <p:cNvSpPr txBox="1"/>
          <p:nvPr/>
        </p:nvSpPr>
        <p:spPr>
          <a:xfrm>
            <a:off x="740850" y="4172613"/>
            <a:ext cx="7453800" cy="228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US" sz="1900" i="1">
                <a:solidFill>
                  <a:schemeClr val="dk1"/>
                </a:solidFill>
                <a:latin typeface="Merriweather Sans"/>
                <a:ea typeface="Merriweather Sans"/>
                <a:cs typeface="Merriweather Sans"/>
                <a:sym typeface="Merriweather Sans"/>
              </a:rPr>
              <a:t>Advantages</a:t>
            </a:r>
            <a:r>
              <a:rPr lang="en-US" sz="1900">
                <a:solidFill>
                  <a:schemeClr val="dk1"/>
                </a:solidFill>
                <a:latin typeface="Merriweather Sans"/>
                <a:ea typeface="Merriweather Sans"/>
                <a:cs typeface="Merriweather Sans"/>
                <a:sym typeface="Merriweather Sans"/>
              </a:rPr>
              <a:t>:</a:t>
            </a:r>
            <a:endParaRPr sz="1900">
              <a:solidFill>
                <a:schemeClr val="dk1"/>
              </a:solidFill>
              <a:latin typeface="Merriweather Sans"/>
              <a:ea typeface="Merriweather Sans"/>
              <a:cs typeface="Merriweather Sans"/>
              <a:sym typeface="Merriweather Sans"/>
            </a:endParaRPr>
          </a:p>
          <a:p>
            <a:pPr marL="457200" lvl="0" indent="-349250" algn="l" rtl="0">
              <a:lnSpc>
                <a:spcPct val="150000"/>
              </a:lnSpc>
              <a:spcBef>
                <a:spcPts val="1200"/>
              </a:spcBef>
              <a:spcAft>
                <a:spcPts val="0"/>
              </a:spcAft>
              <a:buClr>
                <a:schemeClr val="dk1"/>
              </a:buClr>
              <a:buSzPts val="1900"/>
              <a:buFont typeface="Merriweather Sans"/>
              <a:buChar char="●"/>
            </a:pPr>
            <a:r>
              <a:rPr lang="en-US" sz="1900">
                <a:solidFill>
                  <a:schemeClr val="dk1"/>
                </a:solidFill>
                <a:latin typeface="Merriweather Sans"/>
                <a:ea typeface="Merriweather Sans"/>
                <a:cs typeface="Merriweather Sans"/>
                <a:sym typeface="Merriweather Sans"/>
              </a:rPr>
              <a:t>Can be applied to any number of clusters independently</a:t>
            </a:r>
            <a:endParaRPr sz="1900">
              <a:solidFill>
                <a:schemeClr val="dk1"/>
              </a:solidFill>
              <a:latin typeface="Merriweather Sans"/>
              <a:ea typeface="Merriweather Sans"/>
              <a:cs typeface="Merriweather Sans"/>
              <a:sym typeface="Merriweather Sans"/>
            </a:endParaRPr>
          </a:p>
          <a:p>
            <a:pPr marL="457200" lvl="0" indent="-349250" algn="l" rtl="0">
              <a:lnSpc>
                <a:spcPct val="150000"/>
              </a:lnSpc>
              <a:spcBef>
                <a:spcPts val="0"/>
              </a:spcBef>
              <a:spcAft>
                <a:spcPts val="0"/>
              </a:spcAft>
              <a:buClr>
                <a:schemeClr val="dk1"/>
              </a:buClr>
              <a:buSzPts val="1900"/>
              <a:buFont typeface="Merriweather Sans"/>
              <a:buChar char="●"/>
            </a:pPr>
            <a:r>
              <a:rPr lang="en-US" sz="1900">
                <a:solidFill>
                  <a:schemeClr val="dk1"/>
                </a:solidFill>
                <a:latin typeface="Merriweather Sans"/>
                <a:ea typeface="Merriweather Sans"/>
                <a:cs typeface="Merriweather Sans"/>
                <a:sym typeface="Merriweather Sans"/>
              </a:rPr>
              <a:t>Estimate # of crop seasons and the months of irrigation</a:t>
            </a:r>
            <a:endParaRPr sz="1900">
              <a:solidFill>
                <a:schemeClr val="dk1"/>
              </a:solidFill>
              <a:latin typeface="Merriweather Sans"/>
              <a:ea typeface="Merriweather Sans"/>
              <a:cs typeface="Merriweather Sans"/>
              <a:sym typeface="Merriweather Sans"/>
            </a:endParaRPr>
          </a:p>
          <a:p>
            <a:pPr marL="457200" lvl="0" indent="-349250" algn="l" rtl="0">
              <a:lnSpc>
                <a:spcPct val="150000"/>
              </a:lnSpc>
              <a:spcBef>
                <a:spcPts val="0"/>
              </a:spcBef>
              <a:spcAft>
                <a:spcPts val="0"/>
              </a:spcAft>
              <a:buClr>
                <a:schemeClr val="dk1"/>
              </a:buClr>
              <a:buSzPts val="1900"/>
              <a:buFont typeface="Merriweather Sans"/>
              <a:buChar char="●"/>
            </a:pPr>
            <a:r>
              <a:rPr lang="en-US" sz="1900">
                <a:solidFill>
                  <a:schemeClr val="dk1"/>
                </a:solidFill>
                <a:latin typeface="Merriweather Sans"/>
                <a:ea typeface="Merriweather Sans"/>
                <a:cs typeface="Merriweather Sans"/>
                <a:sym typeface="Merriweather Sans"/>
              </a:rPr>
              <a:t>Easy to incorporate enhancements</a:t>
            </a:r>
            <a:endParaRPr sz="1900">
              <a:solidFill>
                <a:schemeClr val="dk1"/>
              </a:solidFill>
              <a:latin typeface="Merriweather Sans"/>
              <a:ea typeface="Merriweather Sans"/>
              <a:cs typeface="Merriweather Sans"/>
              <a:sym typeface="Merriweather Sans"/>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4471</Words>
  <Application>Microsoft Office PowerPoint</Application>
  <PresentationFormat>On-screen Show (4:3)</PresentationFormat>
  <Paragraphs>403</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Consolas</vt:lpstr>
      <vt:lpstr>Roboto</vt:lpstr>
      <vt:lpstr>Merriweather Sans</vt:lpstr>
      <vt:lpstr>Courier New</vt:lpstr>
      <vt:lpstr>Custom Design</vt:lpstr>
      <vt:lpstr>Capstone Presentation    High-Res Irrigation Detection</vt:lpstr>
      <vt:lpstr>Background &amp; Project Objective</vt:lpstr>
      <vt:lpstr>Challenges Shaping Irrigation30</vt:lpstr>
      <vt:lpstr>Key Datasets</vt:lpstr>
      <vt:lpstr>GEE Data Limits and Compute Constraints</vt:lpstr>
      <vt:lpstr>Irrigation Prediction using Temporal Signature</vt:lpstr>
      <vt:lpstr>Modeling Pipeline</vt:lpstr>
      <vt:lpstr>Cluster Label Determination Attempts</vt:lpstr>
      <vt:lpstr>Final Model - Heuristics</vt:lpstr>
      <vt:lpstr>Model Evaluation Framework</vt:lpstr>
      <vt:lpstr>Model Evaluation:  Geo-Diverse Crowdsourced Data</vt:lpstr>
      <vt:lpstr>Model Evaluation: GFSAD30+ in Aus/India</vt:lpstr>
      <vt:lpstr>Model Evaluation: Consistency Overlap Metric</vt:lpstr>
      <vt:lpstr>Package Demo</vt:lpstr>
      <vt:lpstr>Future Work</vt:lpstr>
      <vt:lpstr>Website - </vt:lpstr>
      <vt:lpstr>Backup</vt:lpstr>
      <vt:lpstr>Model Evaluation #1: User Study </vt:lpstr>
      <vt:lpstr>Our Deliverable →      Python Package </vt:lpstr>
      <vt:lpstr>Modeling Pipeline - Supervised Algorithm</vt:lpstr>
      <vt:lpstr>Why Clustering first?</vt:lpstr>
      <vt:lpstr>Modeling Pipeline - Result (using Similarity)</vt:lpstr>
      <vt:lpstr>KMeans Training Sample Size Sensitivity Analysis</vt:lpstr>
      <vt:lpstr>Correlation Heatmap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Presentation    High-Res Irrigation Detection</dc:title>
  <cp:lastModifiedBy>Sohn, Adam J</cp:lastModifiedBy>
  <cp:revision>1</cp:revision>
  <dcterms:modified xsi:type="dcterms:W3CDTF">2020-11-25T14:26:44Z</dcterms:modified>
</cp:coreProperties>
</file>